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48"/>
  </p:notesMasterIdLst>
  <p:handoutMasterIdLst>
    <p:handoutMasterId r:id="rId49"/>
  </p:handoutMasterIdLst>
  <p:sldIdLst>
    <p:sldId id="256" r:id="rId2"/>
    <p:sldId id="524" r:id="rId3"/>
    <p:sldId id="471" r:id="rId4"/>
    <p:sldId id="526" r:id="rId5"/>
    <p:sldId id="361" r:id="rId6"/>
    <p:sldId id="518" r:id="rId7"/>
    <p:sldId id="501" r:id="rId8"/>
    <p:sldId id="503" r:id="rId9"/>
    <p:sldId id="504" r:id="rId10"/>
    <p:sldId id="533" r:id="rId11"/>
    <p:sldId id="505" r:id="rId12"/>
    <p:sldId id="534" r:id="rId13"/>
    <p:sldId id="522" r:id="rId14"/>
    <p:sldId id="506" r:id="rId15"/>
    <p:sldId id="519" r:id="rId16"/>
    <p:sldId id="511" r:id="rId17"/>
    <p:sldId id="484" r:id="rId18"/>
    <p:sldId id="485" r:id="rId19"/>
    <p:sldId id="507" r:id="rId20"/>
    <p:sldId id="528" r:id="rId21"/>
    <p:sldId id="478" r:id="rId22"/>
    <p:sldId id="480" r:id="rId23"/>
    <p:sldId id="529" r:id="rId24"/>
    <p:sldId id="530" r:id="rId25"/>
    <p:sldId id="486" r:id="rId26"/>
    <p:sldId id="487" r:id="rId27"/>
    <p:sldId id="492" r:id="rId28"/>
    <p:sldId id="496" r:id="rId29"/>
    <p:sldId id="531" r:id="rId30"/>
    <p:sldId id="532" r:id="rId31"/>
    <p:sldId id="512" r:id="rId32"/>
    <p:sldId id="514" r:id="rId33"/>
    <p:sldId id="535" r:id="rId34"/>
    <p:sldId id="499" r:id="rId35"/>
    <p:sldId id="521" r:id="rId36"/>
    <p:sldId id="369" r:id="rId37"/>
    <p:sldId id="497" r:id="rId38"/>
    <p:sldId id="495" r:id="rId39"/>
    <p:sldId id="493" r:id="rId40"/>
    <p:sldId id="479" r:id="rId41"/>
    <p:sldId id="488" r:id="rId42"/>
    <p:sldId id="502" r:id="rId43"/>
    <p:sldId id="445" r:id="rId44"/>
    <p:sldId id="508" r:id="rId45"/>
    <p:sldId id="509" r:id="rId46"/>
    <p:sldId id="510" r:id="rId47"/>
  </p:sldIdLst>
  <p:sldSz cx="9144000" cy="6858000" type="screen4x3"/>
  <p:notesSz cx="6985000" cy="9271000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16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1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4328" y="20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835585A-F7CB-52C1-F900-3CC86BB7F5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ＭＳ Ｐゴシック" panose="020B0600070205080204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F082F04-5863-356B-CFF8-F09B83D376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ＭＳ Ｐゴシック" panose="020B0600070205080204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266DA1F6-51CC-5375-7553-A0712DCC217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ＭＳ Ｐゴシック" panose="020B0600070205080204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D2C0F58-3DEE-4939-5AF0-DD86C67B2F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ＭＳ Ｐゴシック" panose="020B0600070205080204" pitchFamily="34" charset="-128"/>
              </a:defRPr>
            </a:lvl1pPr>
          </a:lstStyle>
          <a:p>
            <a:fld id="{F54586AA-4B70-644E-90FE-CC456A080DE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30906FA-A906-0E4E-8CD6-F4F1861DEE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ＭＳ Ｐゴシック" panose="020B0600070205080204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9E6BDE6-0AEB-25B0-C38C-54007B6FED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ＭＳ Ｐゴシック" panose="020B0600070205080204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40194494-ADC6-CDB3-1CF2-21C2B383E09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99041486-31FC-BE22-6628-5C63F55204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547B2330-F7DB-E563-72FA-494C34BDD4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ＭＳ Ｐゴシック" panose="020B0600070205080204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D524425F-31D9-5F3E-B246-51AD96228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ＭＳ Ｐゴシック" panose="020B0600070205080204" pitchFamily="34" charset="-128"/>
              </a:defRPr>
            </a:lvl1pPr>
          </a:lstStyle>
          <a:p>
            <a:fld id="{E2EAD16D-A581-F04B-8CF1-24EF98DD47A5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6.png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14541DF-E8FE-A689-A66B-809269BCA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7923A-C383-7F43-924A-D2229D5AF9BC}" type="slidenum">
              <a:rPr lang="ja-JP" altLang="en-US"/>
              <a:pPr/>
              <a:t>1</a:t>
            </a:fld>
            <a:endParaRPr lang="en-US" altLang="ja-JP"/>
          </a:p>
        </p:txBody>
      </p:sp>
      <p:sp>
        <p:nvSpPr>
          <p:cNvPr id="349186" name="Rectangle 2">
            <a:extLst>
              <a:ext uri="{FF2B5EF4-FFF2-40B4-BE49-F238E27FC236}">
                <a16:creationId xmlns:a16="http://schemas.microsoft.com/office/drawing/2014/main" id="{45491047-A115-D09F-1412-BDCAB75D5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8B8AE1A8-E598-AAFD-3788-2D1644515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10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Pp= particle – particle</a:t>
            </a:r>
          </a:p>
          <a:p>
            <a:r>
              <a:rPr lang="en-US" altLang="en-US" dirty="0"/>
              <a:t>Ph = particle –hole</a:t>
            </a:r>
          </a:p>
          <a:p>
            <a:r>
              <a:rPr lang="en-US" altLang="en-US" dirty="0"/>
              <a:t>PHE = particle hole exchange</a:t>
            </a:r>
            <a:br>
              <a:rPr lang="en-US" altLang="en-US" dirty="0"/>
            </a:br>
            <a:r>
              <a:rPr lang="en-US" altLang="en-US" dirty="0"/>
              <a:t>Four sites in red in cartoon are the core—could be </a:t>
            </a:r>
            <a:r>
              <a:rPr lang="en-US" altLang="en-US" dirty="0">
                <a:latin typeface="Symbol" pitchFamily="2" charset="2"/>
              </a:rPr>
              <a:t>P</a:t>
            </a:r>
            <a:r>
              <a:rPr lang="en-US" altLang="en-US" dirty="0"/>
              <a:t> or </a:t>
            </a:r>
            <a:r>
              <a:rPr lang="en-US" altLang="en-US" dirty="0">
                <a:latin typeface="Symbol" pitchFamily="2" charset="2"/>
              </a:rPr>
              <a:t>D</a:t>
            </a:r>
            <a:r>
              <a:rPr lang="en-US" altLang="en-US" dirty="0"/>
              <a:t> or X—and the two green rectangles are the basis function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m</a:t>
            </a:r>
            <a:r>
              <a:rPr lang="en-US" altLang="en-US" dirty="0"/>
              <a:t> and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n</a:t>
            </a:r>
            <a:endParaRPr lang="en-US" altLang="en-US" baseline="-25000" dirty="0"/>
          </a:p>
          <a:p>
            <a:r>
              <a:rPr lang="en-US" altLang="en-US" dirty="0"/>
              <a:t>What are the integrals over </a:t>
            </a:r>
            <a:r>
              <a:rPr lang="en-US" altLang="en-US" dirty="0" err="1"/>
              <a:t>Sx</a:t>
            </a:r>
            <a:r>
              <a:rPr lang="en-US" altLang="en-US" dirty="0"/>
              <a:t> and Sy—these are scales??</a:t>
            </a:r>
          </a:p>
        </p:txBody>
      </p:sp>
    </p:spTree>
    <p:extLst>
      <p:ext uri="{BB962C8B-B14F-4D97-AF65-F5344CB8AC3E}">
        <p14:creationId xmlns:p14="http://schemas.microsoft.com/office/powerpoint/2010/main" val="3971203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11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This has mistake—the third decomposition on RHS should be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</a:t>
            </a:r>
            <a:r>
              <a:rPr lang="en-US" altLang="en-US" dirty="0" err="1"/>
              <a:t>_phe</a:t>
            </a:r>
            <a:endParaRPr lang="en-US" altLang="en-US" dirty="0"/>
          </a:p>
          <a:p>
            <a:r>
              <a:rPr lang="en-US" altLang="en-US" dirty="0"/>
              <a:t>The one loop flows are on left. The two loop equation is gotten by substituting from 1 loop flow back into 1 loop flow</a:t>
            </a:r>
          </a:p>
          <a:p>
            <a:r>
              <a:rPr lang="en-US" altLang="en-US" dirty="0"/>
              <a:t>The expression on right bottom is part d of figure on previous slide</a:t>
            </a:r>
          </a:p>
        </p:txBody>
      </p:sp>
    </p:spTree>
    <p:extLst>
      <p:ext uri="{BB962C8B-B14F-4D97-AF65-F5344CB8AC3E}">
        <p14:creationId xmlns:p14="http://schemas.microsoft.com/office/powerpoint/2010/main" val="1497167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12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Pp= particle – particle</a:t>
            </a:r>
          </a:p>
          <a:p>
            <a:r>
              <a:rPr lang="en-US" altLang="en-US" dirty="0"/>
              <a:t>Ph = particle –hole</a:t>
            </a:r>
          </a:p>
          <a:p>
            <a:r>
              <a:rPr lang="en-US" altLang="en-US" dirty="0"/>
              <a:t>PHE = particle hole exchange</a:t>
            </a:r>
            <a:br>
              <a:rPr lang="en-US" altLang="en-US" dirty="0"/>
            </a:br>
            <a:r>
              <a:rPr lang="en-US" altLang="en-US" dirty="0"/>
              <a:t>Four sites in red in cartoon are the core—could be </a:t>
            </a:r>
            <a:r>
              <a:rPr lang="en-US" altLang="en-US" dirty="0">
                <a:latin typeface="Symbol" pitchFamily="2" charset="2"/>
              </a:rPr>
              <a:t>P</a:t>
            </a:r>
            <a:r>
              <a:rPr lang="en-US" altLang="en-US" dirty="0"/>
              <a:t> or </a:t>
            </a:r>
            <a:r>
              <a:rPr lang="en-US" altLang="en-US" dirty="0">
                <a:latin typeface="Symbol" pitchFamily="2" charset="2"/>
              </a:rPr>
              <a:t>D</a:t>
            </a:r>
            <a:r>
              <a:rPr lang="en-US" altLang="en-US" dirty="0"/>
              <a:t> or X—and the two green rectangles are the basis function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m</a:t>
            </a:r>
            <a:r>
              <a:rPr lang="en-US" altLang="en-US" dirty="0"/>
              <a:t> and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n</a:t>
            </a:r>
            <a:endParaRPr lang="en-US" altLang="en-US" baseline="-25000" dirty="0"/>
          </a:p>
          <a:p>
            <a:r>
              <a:rPr lang="en-US" altLang="en-US" dirty="0"/>
              <a:t>What are the integrals over </a:t>
            </a:r>
            <a:r>
              <a:rPr lang="en-US" altLang="en-US" dirty="0" err="1"/>
              <a:t>Sx</a:t>
            </a:r>
            <a:r>
              <a:rPr lang="en-US" altLang="en-US" dirty="0"/>
              <a:t> and Sy—these are scales??</a:t>
            </a:r>
          </a:p>
        </p:txBody>
      </p:sp>
    </p:spTree>
    <p:extLst>
      <p:ext uri="{BB962C8B-B14F-4D97-AF65-F5344CB8AC3E}">
        <p14:creationId xmlns:p14="http://schemas.microsoft.com/office/powerpoint/2010/main" val="202316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13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Note the Phi-dot in the final term in d)</a:t>
            </a:r>
          </a:p>
          <a:p>
            <a:r>
              <a:rPr lang="en-US" altLang="en-US" dirty="0"/>
              <a:t>Need to say what P means</a:t>
            </a:r>
          </a:p>
          <a:p>
            <a:r>
              <a:rPr lang="en-US" altLang="en-US" dirty="0"/>
              <a:t>Stress that momenta in principle are four continuous vectors (k0,k1,k2,k3)—energy and momentum—we will discretize them later for calculation </a:t>
            </a:r>
          </a:p>
        </p:txBody>
      </p:sp>
    </p:spTree>
    <p:extLst>
      <p:ext uri="{BB962C8B-B14F-4D97-AF65-F5344CB8AC3E}">
        <p14:creationId xmlns:p14="http://schemas.microsoft.com/office/powerpoint/2010/main" val="4222426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64B29E6-609A-2C1A-81FC-DCF7EDB29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Nk</a:t>
            </a:r>
            <a:r>
              <a:rPr lang="en-US" dirty="0"/>
              <a:t> – number of discrete momenta kept</a:t>
            </a:r>
          </a:p>
          <a:p>
            <a:r>
              <a:rPr lang="en-US" dirty="0"/>
              <a:t>N = system size</a:t>
            </a:r>
          </a:p>
          <a:p>
            <a:r>
              <a:rPr lang="en-US" dirty="0"/>
              <a:t>Beta = inverse temperature ~ imaginary frequency</a:t>
            </a:r>
          </a:p>
          <a:p>
            <a:r>
              <a:rPr lang="en-US" dirty="0"/>
              <a:t>The whole point of the right panel is that it shows we can truncate the channels to a small number—that the higher channels don</a:t>
            </a:r>
          </a:p>
          <a:p>
            <a:r>
              <a:rPr lang="en-US" dirty="0"/>
              <a:t>‘t contribute that much also us to neglect them.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74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D13DEE9-53ED-EB47-6287-D863C05F8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02C3B-1677-774C-84AE-90183550AEC8}" type="slidenum">
              <a:rPr lang="ja-JP" altLang="en-US"/>
              <a:pPr/>
              <a:t>15</a:t>
            </a:fld>
            <a:endParaRPr lang="en-US" altLang="ja-JP"/>
          </a:p>
        </p:txBody>
      </p:sp>
      <p:sp>
        <p:nvSpPr>
          <p:cNvPr id="364546" name="Rectangle 2">
            <a:extLst>
              <a:ext uri="{FF2B5EF4-FFF2-40B4-BE49-F238E27FC236}">
                <a16:creationId xmlns:a16="http://schemas.microsoft.com/office/drawing/2014/main" id="{75182B0C-1C1F-F89E-B186-47267907A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500F0642-8203-FBDE-C220-0A9A2B1D9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981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16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475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17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57C606F-2FB9-F89C-F6C7-11F4B2050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Sinc</a:t>
            </a:r>
            <a:r>
              <a:rPr lang="en-US" dirty="0"/>
              <a:t> function unnormalized is </a:t>
            </a:r>
            <a:r>
              <a:rPr lang="en-US" dirty="0" err="1"/>
              <a:t>sinx</a:t>
            </a:r>
            <a:r>
              <a:rPr lang="en-US" dirty="0"/>
              <a:t>/x</a:t>
            </a:r>
          </a:p>
          <a:p>
            <a:r>
              <a:rPr lang="en-US" dirty="0"/>
              <a:t>Normalized in </a:t>
            </a:r>
            <a:r>
              <a:rPr lang="en-US" dirty="0" err="1"/>
              <a:t>sin</a:t>
            </a:r>
            <a:r>
              <a:rPr lang="en-US" dirty="0" err="1">
                <a:latin typeface="Symbol" pitchFamily="2" charset="2"/>
              </a:rPr>
              <a:t>p</a:t>
            </a:r>
            <a:r>
              <a:rPr lang="en-US" dirty="0" err="1"/>
              <a:t>x</a:t>
            </a:r>
            <a:r>
              <a:rPr lang="en-US" dirty="0"/>
              <a:t>/</a:t>
            </a:r>
            <a:r>
              <a:rPr lang="en-US" dirty="0" err="1">
                <a:latin typeface="Symbol" pitchFamily="2" charset="2"/>
              </a:rPr>
              <a:t>p</a:t>
            </a:r>
            <a:r>
              <a:rPr lang="en-US" dirty="0" err="1"/>
              <a:t>x</a:t>
            </a:r>
            <a:endParaRPr lang="en-US" dirty="0"/>
          </a:p>
          <a:p>
            <a:r>
              <a:rPr lang="en-US" dirty="0"/>
              <a:t>Both are defined as 1 </a:t>
            </a:r>
            <a:r>
              <a:rPr lang="en-US" dirty="0" err="1"/>
              <a:t>ata</a:t>
            </a:r>
            <a:r>
              <a:rPr lang="en-US" dirty="0"/>
              <a:t> x=0</a:t>
            </a:r>
          </a:p>
          <a:p>
            <a:r>
              <a:rPr lang="en-US" dirty="0"/>
              <a:t>Zeroes of normalized </a:t>
            </a:r>
            <a:r>
              <a:rPr lang="en-US" dirty="0" err="1"/>
              <a:t>sinc</a:t>
            </a:r>
            <a:r>
              <a:rPr lang="en-US" dirty="0"/>
              <a:t> function are at nonzero integer values of x</a:t>
            </a:r>
          </a:p>
        </p:txBody>
      </p:sp>
    </p:spTree>
    <p:extLst>
      <p:ext uri="{BB962C8B-B14F-4D97-AF65-F5344CB8AC3E}">
        <p14:creationId xmlns:p14="http://schemas.microsoft.com/office/powerpoint/2010/main" val="2355704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18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997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19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01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203162-A89E-36EA-2C87-3EBD33A70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FCCF1-6C6D-0F4C-855E-A5F22AECEFCB}" type="slidenum">
              <a:rPr lang="ja-JP" altLang="en-US"/>
              <a:pPr/>
              <a:t>2</a:t>
            </a:fld>
            <a:endParaRPr lang="en-US" altLang="ja-JP"/>
          </a:p>
        </p:txBody>
      </p:sp>
      <p:sp>
        <p:nvSpPr>
          <p:cNvPr id="350210" name="Rectangle 2">
            <a:extLst>
              <a:ext uri="{FF2B5EF4-FFF2-40B4-BE49-F238E27FC236}">
                <a16:creationId xmlns:a16="http://schemas.microsoft.com/office/drawing/2014/main" id="{9DF65299-8796-065D-A409-313929373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2C5BC4A9-D206-EB89-D963-FEE14CC0B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355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20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546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21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006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22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672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23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506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24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Top figure shows incommensurate spin fluctuations developing as a function of hole doping at V-0 and U = 4 in the 2-loop </a:t>
            </a:r>
            <a:r>
              <a:rPr lang="en-US" altLang="en-US" dirty="0" err="1"/>
              <a:t>fRG</a:t>
            </a:r>
            <a:r>
              <a:rPr lang="en-US" altLang="en-US" dirty="0"/>
              <a:t> the x-y momenta go from 0 to pi only.</a:t>
            </a:r>
          </a:p>
          <a:p>
            <a:endParaRPr lang="en-US" altLang="en-US" dirty="0"/>
          </a:p>
          <a:p>
            <a:r>
              <a:rPr lang="en-US" altLang="en-US" dirty="0"/>
              <a:t>The bottom figure shows on the left the SC response at V=0 for different </a:t>
            </a:r>
            <a:r>
              <a:rPr lang="en-US" altLang="en-US" dirty="0" err="1"/>
              <a:t>nn</a:t>
            </a:r>
            <a:r>
              <a:rPr lang="en-US" altLang="en-US" dirty="0"/>
              <a:t> </a:t>
            </a:r>
            <a:r>
              <a:rPr lang="en-US" altLang="en-US" dirty="0" err="1"/>
              <a:t>hoppings</a:t>
            </a:r>
            <a:r>
              <a:rPr lang="en-US" altLang="en-US" dirty="0"/>
              <a:t> shown in red, blue, green. On the right we turn on V-.94t (~ ¼ U) is the d-type charge response which is analog of the s-wave CDW in the 1D </a:t>
            </a:r>
            <a:r>
              <a:rPr lang="en-US" altLang="en-US" dirty="0" err="1"/>
              <a:t>tUV</a:t>
            </a:r>
            <a:r>
              <a:rPr lang="en-US" altLang="en-US" dirty="0"/>
              <a:t>. The s-wave CDW in 2D comes in at still higher V.</a:t>
            </a:r>
          </a:p>
        </p:txBody>
      </p:sp>
    </p:spTree>
    <p:extLst>
      <p:ext uri="{BB962C8B-B14F-4D97-AF65-F5344CB8AC3E}">
        <p14:creationId xmlns:p14="http://schemas.microsoft.com/office/powerpoint/2010/main" val="2183517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25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908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26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273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27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Move to right increase the hybridization </a:t>
            </a:r>
            <a:r>
              <a:rPr lang="en-US" altLang="en-US" dirty="0" err="1"/>
              <a:t>thyb</a:t>
            </a:r>
            <a:r>
              <a:rPr lang="en-US" altLang="en-US" dirty="0"/>
              <a:t> between z2 and x2-y2 and moving down increases separation between two orbitals </a:t>
            </a:r>
            <a:r>
              <a:rPr lang="en-US" altLang="en-US" dirty="0" err="1"/>
              <a:t>Dz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Expansion of the model beyond the dominant low energy modes of dx2-y2 is possible. </a:t>
            </a:r>
          </a:p>
          <a:p>
            <a:r>
              <a:rPr lang="en-US" altLang="en-US" dirty="0"/>
              <a:t>Interactions between electrons occurring on the copper sites involve the 3d,c2_y2, 3d: orbitals. Integrate out the remaining orbitals (</a:t>
            </a:r>
            <a:r>
              <a:rPr lang="en-US" altLang="en-US" dirty="0" err="1"/>
              <a:t>Px</a:t>
            </a:r>
            <a:r>
              <a:rPr lang="en-US" altLang="en-US" dirty="0"/>
              <a:t> </a:t>
            </a:r>
            <a:r>
              <a:rPr lang="en-US" altLang="en-US" dirty="0" err="1"/>
              <a:t>Py</a:t>
            </a:r>
            <a:r>
              <a:rPr lang="en-US" altLang="en-US" dirty="0"/>
              <a:t> s) and renormalizing our parameters.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where {k is the hopping cos( </a:t>
            </a:r>
            <a:r>
              <a:rPr lang="en-US" altLang="en-US" dirty="0" err="1"/>
              <a:t>kx</a:t>
            </a:r>
            <a:r>
              <a:rPr lang="en-US" altLang="en-US" dirty="0"/>
              <a:t> ) + cos( </a:t>
            </a:r>
            <a:r>
              <a:rPr lang="en-US" altLang="en-US" dirty="0" err="1"/>
              <a:t>ky</a:t>
            </a:r>
            <a:r>
              <a:rPr lang="en-US" altLang="en-US" dirty="0"/>
              <a:t> ) and the overlap </a:t>
            </a:r>
          </a:p>
          <a:p>
            <a:r>
              <a:rPr lang="en-US" altLang="en-US" dirty="0"/>
              <a:t>􀀁f = cos( </a:t>
            </a:r>
            <a:r>
              <a:rPr lang="en-US" altLang="en-US" dirty="0" err="1"/>
              <a:t>kx</a:t>
            </a:r>
            <a:r>
              <a:rPr lang="en-US" altLang="en-US" dirty="0"/>
              <a:t> ) - cos(</a:t>
            </a:r>
            <a:r>
              <a:rPr lang="en-US" altLang="en-US" dirty="0" err="1"/>
              <a:t>ky</a:t>
            </a:r>
            <a:r>
              <a:rPr lang="en-US" altLang="en-US" dirty="0"/>
              <a:t> ). </a:t>
            </a:r>
          </a:p>
          <a:p>
            <a:r>
              <a:rPr lang="en-US" altLang="en-US" dirty="0"/>
              <a:t>The parameters for the model are the separation between the orbitals (f).z ) and the respective hybridization (</a:t>
            </a:r>
            <a:r>
              <a:rPr lang="en-US" altLang="en-US" dirty="0" err="1"/>
              <a:t>thyb</a:t>
            </a:r>
            <a:r>
              <a:rPr lang="en-US" altLang="en-US" dirty="0"/>
              <a:t>)- Combined with doping and nearest-neighbor hopping it enables modelling of a variety of </a:t>
            </a:r>
          </a:p>
          <a:p>
            <a:r>
              <a:rPr lang="en-US" altLang="en-US" dirty="0"/>
              <a:t>Cu prate com </a:t>
            </a:r>
            <a:r>
              <a:rPr lang="en-US" altLang="en-US" dirty="0" err="1"/>
              <a:t>pou</a:t>
            </a:r>
            <a:r>
              <a:rPr lang="en-US" altLang="en-US" dirty="0"/>
              <a:t> </a:t>
            </a:r>
            <a:r>
              <a:rPr lang="en-US" altLang="en-US" dirty="0" err="1"/>
              <a:t>nds</a:t>
            </a:r>
            <a:r>
              <a:rPr lang="en-US" altLang="en-US" dirty="0"/>
              <a:t>[4].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39F4AB-DE22-586E-DA8B-F7DA6530C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6184900"/>
            <a:ext cx="8763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3BB279-B9C6-4D4A-30E2-F6BCFCFB7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2" y="6184900"/>
            <a:ext cx="520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72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28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This shows how the four responses—AFM, FM, SC, and CDW—changes as the separation </a:t>
            </a:r>
            <a:r>
              <a:rPr lang="en-US" altLang="en-US" dirty="0" err="1"/>
              <a:t>Dz</a:t>
            </a:r>
            <a:r>
              <a:rPr lang="en-US" altLang="en-US" dirty="0"/>
              <a:t> is increased with different values (colors) of </a:t>
            </a:r>
            <a:r>
              <a:rPr lang="en-US" altLang="en-US" dirty="0" err="1"/>
              <a:t>Hunds</a:t>
            </a:r>
            <a:r>
              <a:rPr lang="en-US" altLang="en-US" dirty="0"/>
              <a:t> rule coupling J and extended Hubbard interaction =V. Note that for large V and </a:t>
            </a:r>
            <a:r>
              <a:rPr lang="en-US" altLang="en-US" dirty="0" err="1">
                <a:latin typeface="Symbol" pitchFamily="2" charset="2"/>
              </a:rPr>
              <a:t>D</a:t>
            </a:r>
            <a:r>
              <a:rPr lang="en-US" altLang="en-US" dirty="0" err="1"/>
              <a:t>z</a:t>
            </a:r>
            <a:r>
              <a:rPr lang="en-US" altLang="en-US" dirty="0"/>
              <a:t> the CDW response is very strong.</a:t>
            </a:r>
          </a:p>
        </p:txBody>
      </p:sp>
    </p:spTree>
    <p:extLst>
      <p:ext uri="{BB962C8B-B14F-4D97-AF65-F5344CB8AC3E}">
        <p14:creationId xmlns:p14="http://schemas.microsoft.com/office/powerpoint/2010/main" val="1138493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29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This shows how the four responses—AFM, FM, SC, and CDW—changes as the separation </a:t>
            </a:r>
            <a:r>
              <a:rPr lang="en-US" altLang="en-US" dirty="0" err="1"/>
              <a:t>Dz</a:t>
            </a:r>
            <a:r>
              <a:rPr lang="en-US" altLang="en-US" dirty="0"/>
              <a:t> is increased with different values (colors) of </a:t>
            </a:r>
            <a:r>
              <a:rPr lang="en-US" altLang="en-US" dirty="0" err="1"/>
              <a:t>Hunds</a:t>
            </a:r>
            <a:r>
              <a:rPr lang="en-US" altLang="en-US" dirty="0"/>
              <a:t> rule coupling J and extended Hubbard interaction =V.</a:t>
            </a:r>
          </a:p>
          <a:p>
            <a:endParaRPr lang="en-US" altLang="en-US" dirty="0"/>
          </a:p>
          <a:p>
            <a:r>
              <a:rPr lang="en-US" dirty="0"/>
              <a:t>Values from (1) = E. Been et al, PRX 11(1):011050 (2021)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033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203162-A89E-36EA-2C87-3EBD33A70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FCCF1-6C6D-0F4C-855E-A5F22AECEFCB}" type="slidenum">
              <a:rPr lang="ja-JP" altLang="en-US"/>
              <a:pPr/>
              <a:t>3</a:t>
            </a:fld>
            <a:endParaRPr lang="en-US" altLang="ja-JP"/>
          </a:p>
        </p:txBody>
      </p:sp>
      <p:sp>
        <p:nvSpPr>
          <p:cNvPr id="350210" name="Rectangle 2">
            <a:extLst>
              <a:ext uri="{FF2B5EF4-FFF2-40B4-BE49-F238E27FC236}">
                <a16:creationId xmlns:a16="http://schemas.microsoft.com/office/drawing/2014/main" id="{9DF65299-8796-065D-A409-313929373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2C5BC4A9-D206-EB89-D963-FEE14CC0B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403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30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This shows how the three responses—AFM, d-wave SC, and d-wave CDW—changes as the doping away from ½ filling is increased. Charge peaks above half filling, SC peaks below half filling. AFM is weakened relative to </a:t>
            </a:r>
            <a:r>
              <a:rPr lang="en-US" altLang="en-US" dirty="0" err="1"/>
              <a:t>Cuprates</a:t>
            </a:r>
            <a:r>
              <a:rPr lang="en-US" altLang="en-US" dirty="0"/>
              <a:t> by out of plane hopping and is subdominant.</a:t>
            </a:r>
          </a:p>
        </p:txBody>
      </p:sp>
    </p:spTree>
    <p:extLst>
      <p:ext uri="{BB962C8B-B14F-4D97-AF65-F5344CB8AC3E}">
        <p14:creationId xmlns:p14="http://schemas.microsoft.com/office/powerpoint/2010/main" val="2971353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31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393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32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82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33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507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CD5640C-81EA-2336-B866-2B95FE593E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4F45A-6C88-8C44-B60A-4935B22DB463}" type="slidenum">
              <a:rPr lang="ja-JP" altLang="en-US"/>
              <a:pPr/>
              <a:t>34</a:t>
            </a:fld>
            <a:endParaRPr lang="en-US" altLang="ja-JP"/>
          </a:p>
        </p:txBody>
      </p:sp>
      <p:sp>
        <p:nvSpPr>
          <p:cNvPr id="374786" name="Rectangle 2">
            <a:extLst>
              <a:ext uri="{FF2B5EF4-FFF2-40B4-BE49-F238E27FC236}">
                <a16:creationId xmlns:a16="http://schemas.microsoft.com/office/drawing/2014/main" id="{6D04DA7C-E217-034E-AED7-970F0E628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720CC883-9F25-A097-C020-C8AA7B722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10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0BCA6D-E304-E447-389F-E7DA3E028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ACC32-57FC-B04A-8093-2F53DA84A730}" type="slidenum">
              <a:rPr lang="ja-JP" altLang="en-US"/>
              <a:pPr/>
              <a:t>36</a:t>
            </a:fld>
            <a:endParaRPr lang="en-US" altLang="ja-JP"/>
          </a:p>
        </p:txBody>
      </p:sp>
      <p:sp>
        <p:nvSpPr>
          <p:cNvPr id="373762" name="Rectangle 2">
            <a:extLst>
              <a:ext uri="{FF2B5EF4-FFF2-40B4-BE49-F238E27FC236}">
                <a16:creationId xmlns:a16="http://schemas.microsoft.com/office/drawing/2014/main" id="{EDDAED72-141F-735B-AA29-13DC90568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A5C6304F-AD4E-0598-9F5E-6C86C78D1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37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2371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38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0638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39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1726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40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42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DB5EDDA-C2E1-F4D2-AA60-319C24219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C6FE1-3743-5E44-B491-196A5B5CD544}" type="slidenum">
              <a:rPr lang="ja-JP" altLang="en-US"/>
              <a:pPr/>
              <a:t>4</a:t>
            </a:fld>
            <a:endParaRPr lang="en-US" altLang="ja-JP"/>
          </a:p>
        </p:txBody>
      </p:sp>
      <p:sp>
        <p:nvSpPr>
          <p:cNvPr id="355330" name="Rectangle 2">
            <a:extLst>
              <a:ext uri="{FF2B5EF4-FFF2-40B4-BE49-F238E27FC236}">
                <a16:creationId xmlns:a16="http://schemas.microsoft.com/office/drawing/2014/main" id="{A7152DE1-6BE5-0FC6-F07B-E006BC073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00FA3A5D-7A8F-4174-1CC5-440D14E70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8611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41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2902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42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6556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9EF28C-1394-4A93-EE4C-392B798D01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B155B-6785-A842-BF05-5757D524992F}" type="slidenum">
              <a:rPr lang="ja-JP" altLang="en-US"/>
              <a:pPr/>
              <a:t>43</a:t>
            </a:fld>
            <a:endParaRPr lang="en-US" altLang="ja-JP"/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9E12E6C1-499A-E872-91EE-B2CF68AB95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73100"/>
            <a:ext cx="4686300" cy="3516313"/>
          </a:xfrm>
          <a:ln/>
        </p:spPr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63A3B04D-B3C6-656A-423F-215E47F36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638" y="4413250"/>
            <a:ext cx="5165725" cy="4191000"/>
          </a:xfrm>
        </p:spPr>
        <p:txBody>
          <a:bodyPr/>
          <a:lstStyle/>
          <a:p>
            <a:endParaRPr lang="ja-JP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44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2556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45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7958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46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42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3D5C13-3CF2-53AE-87A2-AC1D93FD3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77AF7-2A0B-D847-BEF2-6DC2176C649B}" type="slidenum">
              <a:rPr lang="ja-JP" altLang="en-US"/>
              <a:pPr/>
              <a:t>5</a:t>
            </a:fld>
            <a:endParaRPr lang="en-US" altLang="ja-JP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B1768A09-9325-A3EC-EBA8-A79BC84E7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EA5095EA-7873-861D-C98B-0ED7488C6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4893BD9-C3EA-AF7C-E93F-1379DE305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FC070-694D-C24E-84E3-2ACEEDF448AF}" type="slidenum">
              <a:rPr lang="ja-JP" altLang="en-US"/>
              <a:pPr/>
              <a:t>6</a:t>
            </a:fld>
            <a:endParaRPr lang="en-US" altLang="ja-JP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19E6B7EB-8185-E9BD-83DC-49AE482C7E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73100"/>
            <a:ext cx="4686300" cy="3516313"/>
          </a:xfrm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C86B49F1-81A7-3586-E4E6-D26D5E980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638" y="4413250"/>
            <a:ext cx="5165725" cy="4191000"/>
          </a:xfrm>
        </p:spPr>
        <p:txBody>
          <a:bodyPr/>
          <a:lstStyle/>
          <a:p>
            <a:endParaRPr lang="ja-JP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71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7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000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8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Is the second term </a:t>
            </a:r>
            <a:r>
              <a:rPr lang="en-US" altLang="en-US" dirty="0" err="1"/>
              <a:t>onhe</a:t>
            </a:r>
            <a:r>
              <a:rPr lang="en-US" altLang="en-US" dirty="0"/>
              <a:t> RHS of second equation the two loop contribution ??</a:t>
            </a:r>
          </a:p>
        </p:txBody>
      </p:sp>
    </p:spTree>
    <p:extLst>
      <p:ext uri="{BB962C8B-B14F-4D97-AF65-F5344CB8AC3E}">
        <p14:creationId xmlns:p14="http://schemas.microsoft.com/office/powerpoint/2010/main" val="2871687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376ADF-CEF2-2C3E-3B35-6E2B12942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6B1B3-775B-3046-AE2D-F873B9FB5507}" type="slidenum">
              <a:rPr lang="ja-JP" altLang="en-US"/>
              <a:pPr/>
              <a:t>9</a:t>
            </a:fld>
            <a:endParaRPr lang="en-US" altLang="ja-JP"/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ABF0705D-BA91-7494-0FE2-EEB591C9B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CDCD3A0-DAE0-D32A-DB2E-864918C9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Pp= particle – particle</a:t>
            </a:r>
          </a:p>
          <a:p>
            <a:r>
              <a:rPr lang="en-US" altLang="en-US" dirty="0"/>
              <a:t>Ph = particle –hole</a:t>
            </a:r>
          </a:p>
          <a:p>
            <a:r>
              <a:rPr lang="en-US" altLang="en-US" dirty="0"/>
              <a:t>PHE = particle hole exchange</a:t>
            </a:r>
            <a:br>
              <a:rPr lang="en-US" altLang="en-US" dirty="0"/>
            </a:br>
            <a:r>
              <a:rPr lang="en-US" altLang="en-US" dirty="0"/>
              <a:t>Four sites in red in cartoon are the core—could be </a:t>
            </a:r>
            <a:r>
              <a:rPr lang="en-US" altLang="en-US" dirty="0">
                <a:latin typeface="Symbol" pitchFamily="2" charset="2"/>
              </a:rPr>
              <a:t>P</a:t>
            </a:r>
            <a:r>
              <a:rPr lang="en-US" altLang="en-US" dirty="0"/>
              <a:t> or </a:t>
            </a:r>
            <a:r>
              <a:rPr lang="en-US" altLang="en-US" dirty="0">
                <a:latin typeface="Symbol" pitchFamily="2" charset="2"/>
              </a:rPr>
              <a:t>D</a:t>
            </a:r>
            <a:r>
              <a:rPr lang="en-US" altLang="en-US" dirty="0"/>
              <a:t> or X—and the two green rectangles are the basis function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m</a:t>
            </a:r>
            <a:r>
              <a:rPr lang="en-US" altLang="en-US" dirty="0"/>
              <a:t> and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n</a:t>
            </a:r>
            <a:endParaRPr lang="en-US" altLang="en-US" baseline="-25000" dirty="0"/>
          </a:p>
          <a:p>
            <a:r>
              <a:rPr lang="en-US" altLang="en-US" dirty="0"/>
              <a:t>What are the integrals over </a:t>
            </a:r>
            <a:r>
              <a:rPr lang="en-US" altLang="en-US" dirty="0" err="1"/>
              <a:t>Sx</a:t>
            </a:r>
            <a:r>
              <a:rPr lang="en-US" altLang="en-US" dirty="0"/>
              <a:t> and Sy—these are scales??</a:t>
            </a:r>
          </a:p>
        </p:txBody>
      </p:sp>
    </p:spTree>
    <p:extLst>
      <p:ext uri="{BB962C8B-B14F-4D97-AF65-F5344CB8AC3E}">
        <p14:creationId xmlns:p14="http://schemas.microsoft.com/office/powerpoint/2010/main" val="386292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037">
            <a:extLst>
              <a:ext uri="{FF2B5EF4-FFF2-40B4-BE49-F238E27FC236}">
                <a16:creationId xmlns:a16="http://schemas.microsoft.com/office/drawing/2014/main" id="{DBB7DBDE-DD33-A794-C586-4EB73CBB9E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ja-JP" noProof="0"/>
              <a:t>Click to edit Master subtitle style</a:t>
            </a:r>
          </a:p>
        </p:txBody>
      </p:sp>
      <p:sp>
        <p:nvSpPr>
          <p:cNvPr id="8208" name="Line 1040">
            <a:extLst>
              <a:ext uri="{FF2B5EF4-FFF2-40B4-BE49-F238E27FC236}">
                <a16:creationId xmlns:a16="http://schemas.microsoft.com/office/drawing/2014/main" id="{0F17B2E3-9E33-AA34-2EE5-20B13F42FF7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5800" y="2819400"/>
            <a:ext cx="7772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Rectangle 1036">
            <a:extLst>
              <a:ext uri="{FF2B5EF4-FFF2-40B4-BE49-F238E27FC236}">
                <a16:creationId xmlns:a16="http://schemas.microsoft.com/office/drawing/2014/main" id="{C46351F0-748D-76FD-46A5-23DD6BD86E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ja-JP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1776-BD04-688E-0501-7A9264E9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1F564-3034-59E1-A43D-9190CFD14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A2B8A-BF1E-58F3-2F00-FC8107082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96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808EE-095E-F58F-3252-6212E757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637A8-23CC-67D8-3E74-02D7A57D0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03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A9AF6A-5BD3-4592-91F7-0114EDC2D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CFE3F-0825-2B61-1A59-F2A048162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55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5180-38B9-637A-B771-7E1EFAB1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06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9DCC-0EB7-5989-053F-5BF6B626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56675-D414-951F-E380-84320033E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669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CC29-AC82-F7D2-EB19-BB329AA0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DC93-C301-63CE-934C-2D3D8AC3A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58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D807-2FAD-BBD2-7E15-36B95818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AC82E-8CC2-430F-1E92-4B848A7AA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8F3D0-BCE6-2939-798E-806FD2469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443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5402-8035-B57D-CE04-5E4760A1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B5C5E-01CD-4194-110F-65E261A2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252D6-2268-DCAC-5D0E-D2595DF6D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6E3A2-EE13-B448-8353-0DCE14815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15B48-AC9D-3819-44C3-5B86FA5BC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64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74D5-54CD-BB4F-72AF-640FF966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55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8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951F7-DC89-E359-193A-ADABBCA3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598B-C914-F4D3-0B81-09B2EA5FF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9360D-0C00-6BB5-6D01-999F7FB4F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7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Line 26">
            <a:extLst>
              <a:ext uri="{FF2B5EF4-FFF2-40B4-BE49-F238E27FC236}">
                <a16:creationId xmlns:a16="http://schemas.microsoft.com/office/drawing/2014/main" id="{3E78FE17-682A-9BAA-9C3C-6091572F3CF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1066800"/>
            <a:ext cx="82296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DB1801F2-2978-0499-DDE4-E683E94CD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1551924F-3703-A796-DA22-7279B5F5F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B0B7C2-5353-3B28-07B1-EA1AE2C4C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BCF7-3025-E846-8187-8243F71109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800" kern="1200">
          <a:solidFill>
            <a:srgbClr val="33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333399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700" kern="1200">
          <a:solidFill>
            <a:srgbClr val="CC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2300" kern="1200">
          <a:solidFill>
            <a:srgbClr val="CC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rgbClr val="CC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2000" kern="1200">
          <a:solidFill>
            <a:srgbClr val="CC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png"/><Relationship Id="rId4" Type="http://schemas.openxmlformats.org/officeDocument/2006/relationships/image" Target="../media/image8.emf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308229F-2ED6-3DF9-3764-2E73A826B3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8610600" cy="1323975"/>
          </a:xfrm>
        </p:spPr>
        <p:txBody>
          <a:bodyPr/>
          <a:lstStyle/>
          <a:p>
            <a:pPr algn="ctr"/>
            <a:r>
              <a:rPr lang="en-US" altLang="ja-JP" sz="4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Generalized </a:t>
            </a:r>
            <a:r>
              <a:rPr lang="en-US" altLang="ja-JP" sz="40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</a:t>
            </a:r>
            <a:r>
              <a:rPr lang="en-US" altLang="ja-JP" sz="4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Solver for Strongly Correlated Systems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DA89AB9-BE55-FD60-0DA6-93D0DA3BCC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971800"/>
            <a:ext cx="5562600" cy="1752600"/>
          </a:xfrm>
        </p:spPr>
        <p:txBody>
          <a:bodyPr/>
          <a:lstStyle/>
          <a:p>
            <a:pPr algn="ctr"/>
            <a:r>
              <a:rPr lang="en-US" altLang="ja-JP" sz="2400" dirty="0">
                <a:ea typeface="ＭＳ Ｐゴシック" panose="020B0600070205080204" pitchFamily="34" charset="-128"/>
              </a:rPr>
              <a:t>David K. Campbell and </a:t>
            </a:r>
            <a:r>
              <a:rPr lang="en-US" altLang="ja-JP" sz="2400" dirty="0" err="1">
                <a:ea typeface="ＭＳ Ｐゴシック" panose="020B0600070205080204" pitchFamily="34" charset="-128"/>
              </a:rPr>
              <a:t>Nahom</a:t>
            </a:r>
            <a:r>
              <a:rPr lang="en-US" altLang="ja-JP" sz="2400" dirty="0">
                <a:ea typeface="ＭＳ Ｐゴシック" panose="020B0600070205080204" pitchFamily="34" charset="-128"/>
              </a:rPr>
              <a:t> </a:t>
            </a:r>
            <a:r>
              <a:rPr lang="en-US" altLang="ja-JP" sz="2400" dirty="0" err="1">
                <a:ea typeface="ＭＳ Ｐゴシック" panose="020B0600070205080204" pitchFamily="34" charset="-128"/>
              </a:rPr>
              <a:t>Yirga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pPr algn="ctr"/>
            <a:r>
              <a:rPr lang="en-US" altLang="ja-JP" sz="2400" dirty="0">
                <a:ea typeface="ＭＳ Ｐゴシック" panose="020B0600070205080204" pitchFamily="34" charset="-128"/>
              </a:rPr>
              <a:t>ERG 2022, July 28, 2022</a:t>
            </a:r>
          </a:p>
          <a:p>
            <a:pPr algn="ctr"/>
            <a:endParaRPr lang="en-US" altLang="ja-JP" sz="2400" dirty="0">
              <a:ea typeface="ＭＳ Ｐゴシック" panose="020B0600070205080204" pitchFamily="34" charset="-128"/>
            </a:endParaRPr>
          </a:p>
          <a:p>
            <a:pPr algn="ctr"/>
            <a:endParaRPr lang="en-US" altLang="ja-JP" sz="2400" dirty="0">
              <a:ea typeface="ＭＳ Ｐゴシック" panose="020B0600070205080204" pitchFamily="34" charset="-128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621A7C59-79BB-AC1A-3BBC-54A4A0BD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24384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actual flow equations for </a:t>
            </a:r>
            <a:r>
              <a:rPr lang="en-US" altLang="ja-JP" sz="3200" dirty="0"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S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and </a:t>
            </a:r>
            <a:r>
              <a:rPr lang="en-US" altLang="ja-JP" sz="3200" dirty="0"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G</a:t>
            </a:r>
            <a:endParaRPr lang="ja-JP" altLang="en-US" sz="3200">
              <a:latin typeface="Symbol" pitchFamily="2" charset="2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Text, letter&#10;&#10;Description automatically generated">
            <a:extLst>
              <a:ext uri="{FF2B5EF4-FFF2-40B4-BE49-F238E27FC236}">
                <a16:creationId xmlns:a16="http://schemas.microsoft.com/office/drawing/2014/main" id="{88EBA024-1E1B-87F0-CA69-979B8F21B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9800" y="1338020"/>
            <a:ext cx="6949800" cy="4986580"/>
          </a:xfrm>
        </p:spPr>
      </p:pic>
    </p:spTree>
    <p:extLst>
      <p:ext uri="{BB962C8B-B14F-4D97-AF65-F5344CB8AC3E}">
        <p14:creationId xmlns:p14="http://schemas.microsoft.com/office/powerpoint/2010/main" val="3640756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(decoupled)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for </a:t>
            </a:r>
            <a:r>
              <a:rPr lang="en-US" altLang="ja-JP" sz="3200" dirty="0"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G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in the three channels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3E86BC06-4A68-D9F0-9D2D-870598F52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486" y="1219200"/>
            <a:ext cx="6871028" cy="44196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C1C0E-32FE-A726-6802-54DD5B1F634C}"/>
              </a:ext>
            </a:extLst>
          </p:cNvPr>
          <p:cNvSpPr txBox="1"/>
          <p:nvPr/>
        </p:nvSpPr>
        <p:spPr>
          <a:xfrm>
            <a:off x="1981200" y="57912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Dots over functions mean scale derivatives =&gt; flow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71518-8D76-759E-5AFA-87B59C699D0A}"/>
              </a:ext>
            </a:extLst>
          </p:cNvPr>
          <p:cNvSpPr txBox="1"/>
          <p:nvPr/>
        </p:nvSpPr>
        <p:spPr>
          <a:xfrm>
            <a:off x="69686" y="294344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 s, t, and u channels from HEP</a:t>
            </a:r>
          </a:p>
        </p:txBody>
      </p:sp>
    </p:spTree>
    <p:extLst>
      <p:ext uri="{BB962C8B-B14F-4D97-AF65-F5344CB8AC3E}">
        <p14:creationId xmlns:p14="http://schemas.microsoft.com/office/powerpoint/2010/main" val="122703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Inclusion of Phonons in our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6176F57-6104-9D8A-7068-D38DFE1C8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6500" y="1417638"/>
            <a:ext cx="6731000" cy="4584700"/>
          </a:xfrm>
        </p:spPr>
      </p:pic>
    </p:spTree>
    <p:extLst>
      <p:ext uri="{BB962C8B-B14F-4D97-AF65-F5344CB8AC3E}">
        <p14:creationId xmlns:p14="http://schemas.microsoft.com/office/powerpoint/2010/main" val="325857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(decoupled)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in pictures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73AECCAB-F55A-40F6-5634-B41B07B83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066800"/>
            <a:ext cx="7216013" cy="3505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119607-D7CC-BEB4-65BF-EA0EEEE739EB}"/>
              </a:ext>
            </a:extLst>
          </p:cNvPr>
          <p:cNvSpPr txBox="1"/>
          <p:nvPr/>
        </p:nvSpPr>
        <p:spPr>
          <a:xfrm>
            <a:off x="563658" y="6444862"/>
            <a:ext cx="8123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1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Yirga</a:t>
            </a:r>
            <a:r>
              <a:rPr lang="en-US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DKC, PRB103 235165 (2021) and  N. K. </a:t>
            </a:r>
            <a:r>
              <a:rPr lang="en-US" sz="1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Yirga</a:t>
            </a:r>
            <a:r>
              <a:rPr lang="en-US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M. Tam, and  DKC , arXiv:2206.03981 (submitted to PRB)    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A62478F-DC3F-753F-0F01-1357F568E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6" y="4460743"/>
            <a:ext cx="7543800" cy="18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8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7606" y="251093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Familiar Example: The 1D EHM (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tUV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 model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0C76C99B-286E-C539-5BFB-A727CD399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566660"/>
            <a:ext cx="6387421" cy="445553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E38061-69CD-951D-E50D-1D20FD503673}"/>
              </a:ext>
            </a:extLst>
          </p:cNvPr>
          <p:cNvSpPr txBox="1"/>
          <p:nvPr/>
        </p:nvSpPr>
        <p:spPr>
          <a:xfrm>
            <a:off x="990600" y="11430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Revisit old results to confirm method 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BFAEA-9923-5C1D-5783-D6CDD38C0837}"/>
              </a:ext>
            </a:extLst>
          </p:cNvPr>
          <p:cNvSpPr txBox="1"/>
          <p:nvPr/>
        </p:nvSpPr>
        <p:spPr>
          <a:xfrm>
            <a:off x="2647406" y="6309360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Yirga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DKC, PRB103 235165 (2021)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87A19-75D1-CF20-7C13-3776EEB47B2C}"/>
              </a:ext>
            </a:extLst>
          </p:cNvPr>
          <p:cNvSpPr txBox="1"/>
          <p:nvPr/>
        </p:nvSpPr>
        <p:spPr>
          <a:xfrm>
            <a:off x="7371806" y="3020729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limited number of basis functions needed so can truncate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A657C2-3C69-AB9B-C9AE-166BDF0203FF}"/>
              </a:ext>
            </a:extLst>
          </p:cNvPr>
          <p:cNvCxnSpPr>
            <a:stCxn id="3" idx="1"/>
          </p:cNvCxnSpPr>
          <p:nvPr/>
        </p:nvCxnSpPr>
        <p:spPr bwMode="auto">
          <a:xfrm flipH="1">
            <a:off x="6477000" y="3436228"/>
            <a:ext cx="894806" cy="437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AE589EE-58BE-646E-B7F9-E6084E6381E8}"/>
              </a:ext>
            </a:extLst>
          </p:cNvPr>
          <p:cNvSpPr txBox="1"/>
          <p:nvPr/>
        </p:nvSpPr>
        <p:spPr>
          <a:xfrm>
            <a:off x="256903" y="2514600"/>
            <a:ext cx="1467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U= 2t in graphs</a:t>
            </a:r>
          </a:p>
        </p:txBody>
      </p:sp>
    </p:spTree>
    <p:extLst>
      <p:ext uri="{BB962C8B-B14F-4D97-AF65-F5344CB8AC3E}">
        <p14:creationId xmlns:p14="http://schemas.microsoft.com/office/powerpoint/2010/main" val="114368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365531A4-B9C4-F22E-06CF-A2DA237D2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52550"/>
            <a:ext cx="4508500" cy="284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2D0EE-F90B-7E55-C2F1-2B83B9E59A61}"/>
              </a:ext>
            </a:extLst>
          </p:cNvPr>
          <p:cNvSpPr txBox="1"/>
          <p:nvPr/>
        </p:nvSpPr>
        <p:spPr>
          <a:xfrm>
            <a:off x="381000" y="4240701"/>
            <a:ext cx="4508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RESULTS</a:t>
            </a:r>
            <a:r>
              <a:rPr lang="en-US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K-M Tam, S-W Tsai, DKC PRL 96 036408 (2006</a:t>
            </a:r>
            <a:r>
              <a:rPr lang="en-US" sz="1200" dirty="0">
                <a:solidFill>
                  <a:srgbClr val="00B050"/>
                </a:solidFill>
              </a:rPr>
              <a:t>)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at 1-loop and zero frequency (static) limit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BCDW-BOW around line U=2V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BOW phase extends to weak coupling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Results are consistent with QMC studies </a:t>
            </a:r>
            <a:r>
              <a:rPr lang="en-US" altLang="ja-JP" sz="12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(P. Sengupta et al. PRB</a:t>
            </a:r>
          </a:p>
          <a:p>
            <a:pPr eaLnBrk="1" hangingPunct="1"/>
            <a:r>
              <a:rPr lang="en-US" altLang="ja-JP" sz="12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2002, Sandvik et al. PRL 2004)</a:t>
            </a:r>
            <a:r>
              <a:rPr lang="en-US" altLang="ja-JP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and DMRG studies (</a:t>
            </a:r>
            <a:r>
              <a:rPr lang="en-US" altLang="ja-JP" sz="12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Zhang, 2004</a:t>
            </a:r>
            <a:r>
              <a:rPr lang="en-US" altLang="ja-JP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 </a:t>
            </a:r>
          </a:p>
          <a:p>
            <a:pPr eaLnBrk="1" hangingPunct="1"/>
            <a:r>
              <a:rPr lang="en-US" altLang="ja-JP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in region of validity.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ja-JP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Vanishing of BOW at strong coupling is beyond the reliable range of the </a:t>
            </a:r>
            <a:r>
              <a:rPr lang="en-US" altLang="ja-JP" sz="1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</a:t>
            </a:r>
            <a:r>
              <a:rPr lang="en-US" altLang="ja-JP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calculations.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5615C-29EA-BA39-A7B9-B0299EB6F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566" y="1352550"/>
            <a:ext cx="3541218" cy="2657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7654FE-31C6-E5CE-46A8-2B478BC3BCC4}"/>
              </a:ext>
            </a:extLst>
          </p:cNvPr>
          <p:cNvSpPr txBox="1"/>
          <p:nvPr/>
        </p:nvSpPr>
        <p:spPr>
          <a:xfrm>
            <a:off x="1295400" y="304800"/>
            <a:ext cx="6947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3200" dirty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Comparing old and new </a:t>
            </a:r>
            <a:r>
              <a:rPr lang="en-US" altLang="ja-JP" sz="3200" dirty="0" err="1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</a:t>
            </a:r>
            <a:r>
              <a:rPr lang="en-US" altLang="ja-JP" sz="3200" dirty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in EHM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7630A-2B2E-31A7-AE1E-CE6DB98192B0}"/>
              </a:ext>
            </a:extLst>
          </p:cNvPr>
          <p:cNvSpPr txBox="1"/>
          <p:nvPr/>
        </p:nvSpPr>
        <p:spPr>
          <a:xfrm>
            <a:off x="5041900" y="4229219"/>
            <a:ext cx="4508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RESULTS</a:t>
            </a:r>
            <a:r>
              <a:rPr lang="en-US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N. </a:t>
            </a:r>
            <a:r>
              <a:rPr lang="en-US" sz="1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Yirga</a:t>
            </a:r>
            <a:r>
              <a:rPr lang="en-US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DKC, PRB103 235165 (2021)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are at 2-loop and finite frequency 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new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BOW is captured in both finite size </a:t>
            </a:r>
          </a:p>
          <a:p>
            <a:pPr>
              <a:buClr>
                <a:schemeClr val="tx1"/>
              </a:buClr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systems (blue) and Cluster Average (CA, purple) systems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BOW phase vanishes at large U and V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calculate features such as full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correltator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double</a:t>
            </a:r>
          </a:p>
          <a:p>
            <a:pPr>
              <a:buClr>
                <a:schemeClr val="tx1"/>
              </a:buClr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occupancy which are inaccessible in old method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 in reference above</a:t>
            </a:r>
          </a:p>
          <a:p>
            <a:pPr>
              <a:buClr>
                <a:schemeClr val="tx1"/>
              </a:buClr>
            </a:pPr>
            <a:endParaRPr lang="en-US" sz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8EF70-CDCB-6F98-FCFA-1EE8C4EF377F}"/>
              </a:ext>
            </a:extLst>
          </p:cNvPr>
          <p:cNvSpPr txBox="1"/>
          <p:nvPr/>
        </p:nvSpPr>
        <p:spPr>
          <a:xfrm>
            <a:off x="2787650" y="3124200"/>
            <a:ext cx="1250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U&gt;2V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90597-5432-2962-0098-1DE6C7131F1D}"/>
              </a:ext>
            </a:extLst>
          </p:cNvPr>
          <p:cNvSpPr txBox="1"/>
          <p:nvPr/>
        </p:nvSpPr>
        <p:spPr>
          <a:xfrm>
            <a:off x="1295400" y="2605673"/>
            <a:ext cx="870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U&lt;2V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5010E-436A-F435-B3CB-EE3F40A154DC}"/>
              </a:ext>
            </a:extLst>
          </p:cNvPr>
          <p:cNvSpPr txBox="1"/>
          <p:nvPr/>
        </p:nvSpPr>
        <p:spPr>
          <a:xfrm>
            <a:off x="5609353" y="2733638"/>
            <a:ext cx="870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U&lt;2V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7B81E-EDE9-9102-90DF-18398BFC1D38}"/>
              </a:ext>
            </a:extLst>
          </p:cNvPr>
          <p:cNvSpPr txBox="1"/>
          <p:nvPr/>
        </p:nvSpPr>
        <p:spPr>
          <a:xfrm>
            <a:off x="7036750" y="3124200"/>
            <a:ext cx="1250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U&gt;2V</a:t>
            </a:r>
          </a:p>
        </p:txBody>
      </p:sp>
    </p:spTree>
    <p:extLst>
      <p:ext uri="{BB962C8B-B14F-4D97-AF65-F5344CB8AC3E}">
        <p14:creationId xmlns:p14="http://schemas.microsoft.com/office/powerpoint/2010/main" val="33433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flow for Multiband Hamiltonians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FF1281D-DE16-187C-12E6-24155D27E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7912" y="1600200"/>
            <a:ext cx="6488176" cy="4724400"/>
          </a:xfrm>
        </p:spPr>
      </p:pic>
    </p:spTree>
    <p:extLst>
      <p:ext uri="{BB962C8B-B14F-4D97-AF65-F5344CB8AC3E}">
        <p14:creationId xmlns:p14="http://schemas.microsoft.com/office/powerpoint/2010/main" val="64455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Expansion of the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equations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7196A498-A084-E25F-9FD4-28AF1D5E3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7916" y="1215656"/>
            <a:ext cx="6448167" cy="47244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0A868B-E2A7-6939-D951-149E64A49DCB}"/>
              </a:ext>
            </a:extLst>
          </p:cNvPr>
          <p:cNvSpPr txBox="1"/>
          <p:nvPr/>
        </p:nvSpPr>
        <p:spPr>
          <a:xfrm>
            <a:off x="5029200" y="2819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sinc</a:t>
            </a:r>
            <a:r>
              <a:rPr lang="en-US" dirty="0"/>
              <a:t> (x) = </a:t>
            </a:r>
            <a:r>
              <a:rPr lang="en-US" dirty="0" err="1"/>
              <a:t>sin</a:t>
            </a:r>
            <a:r>
              <a:rPr lang="en-US" dirty="0" err="1">
                <a:latin typeface="Symbol" pitchFamily="2" charset="2"/>
              </a:rPr>
              <a:t>p</a:t>
            </a:r>
            <a:r>
              <a:rPr lang="en-US" dirty="0" err="1"/>
              <a:t>x</a:t>
            </a:r>
            <a:r>
              <a:rPr lang="en-US" dirty="0"/>
              <a:t>/</a:t>
            </a:r>
            <a:r>
              <a:rPr lang="en-US" dirty="0" err="1">
                <a:latin typeface="Symbol" pitchFamily="2" charset="2"/>
              </a:rPr>
              <a:t>p</a:t>
            </a:r>
            <a:r>
              <a:rPr lang="en-US" dirty="0" err="1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2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Singular Value Decomposition of the Vertex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DF1DF300-0AA5-B84B-E131-C9ACE7B74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5420" y="1600200"/>
            <a:ext cx="6473160" cy="4724400"/>
          </a:xfrm>
        </p:spPr>
      </p:pic>
    </p:spTree>
    <p:extLst>
      <p:ext uri="{BB962C8B-B14F-4D97-AF65-F5344CB8AC3E}">
        <p14:creationId xmlns:p14="http://schemas.microsoft.com/office/powerpoint/2010/main" val="415536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When and why do we need the decoupled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?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A3D59BB7-97E8-8AC0-64E8-308897DCB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0078" y="1600200"/>
            <a:ext cx="6843844" cy="4724400"/>
          </a:xfrm>
        </p:spPr>
      </p:pic>
    </p:spTree>
    <p:extLst>
      <p:ext uri="{BB962C8B-B14F-4D97-AF65-F5344CB8AC3E}">
        <p14:creationId xmlns:p14="http://schemas.microsoft.com/office/powerpoint/2010/main" val="171182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78DEC461-5022-EA63-2CBB-FE76C060D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7171"/>
            <a:ext cx="8229600" cy="1143000"/>
          </a:xfrm>
        </p:spPr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29F609-7701-6846-7B0E-50CD3E994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5483"/>
            <a:ext cx="8229600" cy="3737517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general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-motivated approach to strongly correlated electron systems in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1-,2-, and 3-dimensions involving e-e and e-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Historical Review and motivation of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RG (“g-ology”), failure of “g-ology” in 1D EHM, going beyond “g-ology”, our old “multiscale”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on  BOW in 1D EHM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Algorithmic developments 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decoupling, Frequency  decoupling, Band decoupling, Decoupling of incoming and outgoing modes in the vertex, Inclusion of phonon modes within the decoupled picture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for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SC: one-, two-, and three-band models for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cuprates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phonon modes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cuprates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for infinite layer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Nicketlates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 and Outlook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C11A7-E857-B86C-F0F6-0A4EF9828A71}"/>
              </a:ext>
            </a:extLst>
          </p:cNvPr>
          <p:cNvSpPr txBox="1"/>
          <p:nvPr/>
        </p:nvSpPr>
        <p:spPr>
          <a:xfrm>
            <a:off x="838200" y="5927430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Bagnuls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C.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Bervillier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Rep. 348 91 (2001)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W.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Metzner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Salmhofer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Honerlkamp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 Meden, and K.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Schönhammer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RMP 84 299 (2012)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D96BA-1AFE-44C3-3312-EE5BB1F2660F}"/>
              </a:ext>
            </a:extLst>
          </p:cNvPr>
          <p:cNvSpPr txBox="1"/>
          <p:nvPr/>
        </p:nvSpPr>
        <p:spPr>
          <a:xfrm>
            <a:off x="838200" y="5588876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Key reviews</a:t>
            </a:r>
          </a:p>
        </p:txBody>
      </p:sp>
    </p:spTree>
    <p:extLst>
      <p:ext uri="{BB962C8B-B14F-4D97-AF65-F5344CB8AC3E}">
        <p14:creationId xmlns:p14="http://schemas.microsoft.com/office/powerpoint/2010/main" val="6930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/>
      <p:bldP spid="5" grpId="0" build="allAtOnce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Applications of our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Method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3A7565-0C93-B958-498E-AB557ED1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studied 2-D models for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compounds at the one-, two-, and three-band level and studied the impact of coupling photon modes (A1g and B1g) to system.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extended these studies to 2D models for the Pnictides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and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chalcoginides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,..) which require  modeling at least the two-band level.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recently we have extended studies to the Nickelates which require 3-D models to account for out-of-plane hopping and hybridization with a conduction band.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Needless to say, cannot discuss all these in 25-minute talk =&gt; focus on the one- and two-band models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Cuprates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53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Models for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Cuprate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Compounds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4F26EFDB-DD10-E6F2-62A2-847FAECA7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3419" y="1371600"/>
            <a:ext cx="6737162" cy="4724400"/>
          </a:xfrm>
        </p:spPr>
      </p:pic>
    </p:spTree>
    <p:extLst>
      <p:ext uri="{BB962C8B-B14F-4D97-AF65-F5344CB8AC3E}">
        <p14:creationId xmlns:p14="http://schemas.microsoft.com/office/powerpoint/2010/main" val="124902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Interaction vertices in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Cuprate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Compounds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A picture containing text, document, screenshot&#10;&#10;Description automatically generated">
            <a:extLst>
              <a:ext uri="{FF2B5EF4-FFF2-40B4-BE49-F238E27FC236}">
                <a16:creationId xmlns:a16="http://schemas.microsoft.com/office/drawing/2014/main" id="{D06C6793-E9F1-7A57-610D-6292F51A1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3988" y="1371600"/>
            <a:ext cx="6616023" cy="4724400"/>
          </a:xfrm>
        </p:spPr>
      </p:pic>
    </p:spTree>
    <p:extLst>
      <p:ext uri="{BB962C8B-B14F-4D97-AF65-F5344CB8AC3E}">
        <p14:creationId xmlns:p14="http://schemas.microsoft.com/office/powerpoint/2010/main" val="2346524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One-band model for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Cuprates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2D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tUV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(!)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6CD6776-35A7-A31F-95C2-40B3BB57E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900" y="1219200"/>
            <a:ext cx="6934200" cy="41275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2ED42D-8CCA-C027-C81B-359B988288E4}"/>
              </a:ext>
            </a:extLst>
          </p:cNvPr>
          <p:cNvSpPr txBox="1"/>
          <p:nvPr/>
        </p:nvSpPr>
        <p:spPr>
          <a:xfrm>
            <a:off x="1981200" y="5672959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from (3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 Hirayama et al, PRB 98:134501 (2018)</a:t>
            </a:r>
          </a:p>
        </p:txBody>
      </p:sp>
    </p:spTree>
    <p:extLst>
      <p:ext uri="{BB962C8B-B14F-4D97-AF65-F5344CB8AC3E}">
        <p14:creationId xmlns:p14="http://schemas.microsoft.com/office/powerpoint/2010/main" val="882841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One-band model for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Cuprates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2D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tUV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(!)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73F446C-30C4-512F-8D96-96D53436D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087" y="3733800"/>
            <a:ext cx="5695950" cy="2649987"/>
          </a:xfrm>
          <a:prstGeom prst="rect">
            <a:avLst/>
          </a:prstGeom>
        </p:spPr>
      </p:pic>
      <p:pic>
        <p:nvPicPr>
          <p:cNvPr id="10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1387C6E8-A8E1-A70E-5D68-30C2844C6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800" y="1219200"/>
            <a:ext cx="7493000" cy="21971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A702E5-1B91-6CBD-7C29-CC518EA975CF}"/>
              </a:ext>
            </a:extLst>
          </p:cNvPr>
          <p:cNvSpPr txBox="1"/>
          <p:nvPr/>
        </p:nvSpPr>
        <p:spPr>
          <a:xfrm>
            <a:off x="1066800" y="34290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Incommensurate spin fluctuations arise from doping: Note scale (0 to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p)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9FDC4-6C7D-7E5D-47D7-FA1B0F8B4785}"/>
              </a:ext>
            </a:extLst>
          </p:cNvPr>
          <p:cNvSpPr txBox="1"/>
          <p:nvPr/>
        </p:nvSpPr>
        <p:spPr>
          <a:xfrm>
            <a:off x="266700" y="6313752"/>
            <a:ext cx="864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d-type SC (V=0 left) and Charge (V~U/4 right) responses vs doping: Note scale on inserts</a:t>
            </a:r>
            <a:r>
              <a:rPr lang="en-US" dirty="0"/>
              <a:t> (-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dirty="0"/>
              <a:t> to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dirty="0"/>
              <a:t> 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0BBFA-2326-101B-1D41-6929E738B095}"/>
              </a:ext>
            </a:extLst>
          </p:cNvPr>
          <p:cNvSpPr txBox="1"/>
          <p:nvPr/>
        </p:nvSpPr>
        <p:spPr>
          <a:xfrm>
            <a:off x="7378700" y="3906659"/>
            <a:ext cx="1917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t’ increases peak location changes for both SC and C responses.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CE57A-AE56-C751-99B7-DC0F7A14E1EB}"/>
              </a:ext>
            </a:extLst>
          </p:cNvPr>
          <p:cNvSpPr txBox="1"/>
          <p:nvPr/>
        </p:nvSpPr>
        <p:spPr>
          <a:xfrm>
            <a:off x="152400" y="3962400"/>
            <a:ext cx="175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V is increased, response changes from d-type SC (left panel) to d-type C (right panel).</a:t>
            </a:r>
          </a:p>
        </p:txBody>
      </p:sp>
    </p:spTree>
    <p:extLst>
      <p:ext uri="{BB962C8B-B14F-4D97-AF65-F5344CB8AC3E}">
        <p14:creationId xmlns:p14="http://schemas.microsoft.com/office/powerpoint/2010/main" val="3483321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two-band model for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Cuprates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Text, letter&#10;&#10;Description automatically generated">
            <a:extLst>
              <a:ext uri="{FF2B5EF4-FFF2-40B4-BE49-F238E27FC236}">
                <a16:creationId xmlns:a16="http://schemas.microsoft.com/office/drawing/2014/main" id="{4712E6BF-31A3-7069-21C5-007446303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140" y="1169276"/>
            <a:ext cx="6769719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0C217-77A4-0039-6171-59797B4411D1}"/>
              </a:ext>
            </a:extLst>
          </p:cNvPr>
          <p:cNvSpPr txBox="1"/>
          <p:nvPr/>
        </p:nvSpPr>
        <p:spPr>
          <a:xfrm>
            <a:off x="1981200" y="6019800"/>
            <a:ext cx="5670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from (3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 Hirayama et al, PRB 98:134501 (2018)</a:t>
            </a:r>
          </a:p>
        </p:txBody>
      </p:sp>
    </p:spTree>
    <p:extLst>
      <p:ext uri="{BB962C8B-B14F-4D97-AF65-F5344CB8AC3E}">
        <p14:creationId xmlns:p14="http://schemas.microsoft.com/office/powerpoint/2010/main" val="1762504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Two-band structure of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Cuprate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compounds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AA27C3F-E839-BC83-D8C9-D663865D4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9490" y="1600200"/>
            <a:ext cx="6745019" cy="47244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AAD4D9-75D0-4D48-0E34-02157C8CE6D9}"/>
              </a:ext>
            </a:extLst>
          </p:cNvPr>
          <p:cNvSpPr txBox="1"/>
          <p:nvPr/>
        </p:nvSpPr>
        <p:spPr>
          <a:xfrm>
            <a:off x="3124200" y="1240423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z2 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x2-y2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842B2-BACC-9938-E4EB-7230F8E27E18}"/>
              </a:ext>
            </a:extLst>
          </p:cNvPr>
          <p:cNvSpPr txBox="1"/>
          <p:nvPr/>
        </p:nvSpPr>
        <p:spPr>
          <a:xfrm>
            <a:off x="7608178" y="4114800"/>
            <a:ext cx="153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at large </a:t>
            </a:r>
            <a:r>
              <a:rPr lang="en-US" sz="1200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approaches one band</a:t>
            </a:r>
            <a:endParaRPr lang="en-US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66A970-EDEC-FFB1-FF41-EEEDC594EC9E}"/>
              </a:ext>
            </a:extLst>
          </p:cNvPr>
          <p:cNvCxnSpPr>
            <a:stCxn id="4" idx="1"/>
          </p:cNvCxnSpPr>
          <p:nvPr/>
        </p:nvCxnSpPr>
        <p:spPr bwMode="auto">
          <a:xfrm flipH="1" flipV="1">
            <a:off x="6705600" y="4437965"/>
            <a:ext cx="902578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48888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Quasiparticle weight of the two-band Model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D53F1FD4-8628-647E-4E55-901863C12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331" y="1066800"/>
            <a:ext cx="6885462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6681E6-713D-8AAB-1F6F-2EF4F94FF70A}"/>
              </a:ext>
            </a:extLst>
          </p:cNvPr>
          <p:cNvSpPr txBox="1"/>
          <p:nvPr/>
        </p:nvSpPr>
        <p:spPr>
          <a:xfrm>
            <a:off x="1777562" y="5943600"/>
            <a:ext cx="5715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to the right increases the hybridization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z</a:t>
            </a:r>
            <a:r>
              <a:rPr lang="en-US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x</a:t>
            </a:r>
            <a:r>
              <a:rPr lang="en-US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</a:t>
            </a:r>
            <a:r>
              <a:rPr lang="en-US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orbitals and moving down increases separation between two orbitals </a:t>
            </a:r>
            <a:r>
              <a:rPr lang="en-US" altLang="en-US" sz="1400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altLang="en-US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alt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E5EC9-D5AC-D98D-F7BF-E7A79F6D090E}"/>
              </a:ext>
            </a:extLst>
          </p:cNvPr>
          <p:cNvSpPr txBox="1"/>
          <p:nvPr/>
        </p:nvSpPr>
        <p:spPr>
          <a:xfrm>
            <a:off x="6858000" y="22098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lines are Fermi surface which changes as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</a:t>
            </a:r>
            <a:r>
              <a:rPr lang="en-US" alt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1400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altLang="en-US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0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Ordering in the two band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Cuprate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Model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70B075F0-1557-B4AF-D57F-4708338DF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600200"/>
            <a:ext cx="7171980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1D9C5A-2116-8237-D17B-4DF6C42126B0}"/>
              </a:ext>
            </a:extLst>
          </p:cNvPr>
          <p:cNvSpPr txBox="1"/>
          <p:nvPr/>
        </p:nvSpPr>
        <p:spPr>
          <a:xfrm>
            <a:off x="1642890" y="1135380"/>
            <a:ext cx="6172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how the four responses—AFM, FM, SC, and CDW—change as the separation </a:t>
            </a:r>
            <a:r>
              <a:rPr lang="en-US" altLang="en-US" sz="1400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altLang="en-US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increased with different values (colors) of Hund’s rule coupling J and extended Hubbard interaction V.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74A470-3D46-CCFD-8799-9B916FF3E3B6}"/>
              </a:ext>
            </a:extLst>
          </p:cNvPr>
          <p:cNvSpPr txBox="1"/>
          <p:nvPr/>
        </p:nvSpPr>
        <p:spPr>
          <a:xfrm>
            <a:off x="2971800" y="6324600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Naïve critical line in 2D is U=4V</a:t>
            </a:r>
          </a:p>
        </p:txBody>
      </p:sp>
    </p:spTree>
    <p:extLst>
      <p:ext uri="{BB962C8B-B14F-4D97-AF65-F5344CB8AC3E}">
        <p14:creationId xmlns:p14="http://schemas.microsoft.com/office/powerpoint/2010/main" val="1257990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Ab initio results for Nickelates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F8BD5821-5A02-0C49-B168-3E622DB7E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381125"/>
            <a:ext cx="7096299" cy="40957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6A2538-91E1-94E8-9362-6DEA4D50A73F}"/>
              </a:ext>
            </a:extLst>
          </p:cNvPr>
          <p:cNvSpPr txBox="1"/>
          <p:nvPr/>
        </p:nvSpPr>
        <p:spPr>
          <a:xfrm>
            <a:off x="1524000" y="57150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from (1) =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Been et al, PRX 11(1):011050 (2021)</a:t>
            </a:r>
          </a:p>
        </p:txBody>
      </p:sp>
    </p:spTree>
    <p:extLst>
      <p:ext uri="{BB962C8B-B14F-4D97-AF65-F5344CB8AC3E}">
        <p14:creationId xmlns:p14="http://schemas.microsoft.com/office/powerpoint/2010/main" val="309080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78DEC461-5022-EA63-2CBB-FE76C060D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362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Brief Historical Review: Conventional RG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29F609-7701-6846-7B0E-50CD3E994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143000"/>
            <a:ext cx="7696200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conventional RG (”g-ology”) (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Emery, </a:t>
            </a:r>
            <a:r>
              <a:rPr lang="en-US" sz="1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Solyom</a:t>
            </a:r>
            <a:r>
              <a:rPr lang="en-US" sz="1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B9F91-D1A4-137F-A0A8-999A51D82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05217"/>
            <a:ext cx="7315200" cy="1161565"/>
          </a:xfrm>
          <a:prstGeom prst="rect">
            <a:avLst/>
          </a:pr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572B7E7D-F727-EA45-4496-78015652E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988702"/>
            <a:ext cx="6629400" cy="3071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40E63-820D-96FC-83C7-5D8B7F9285D2}"/>
              </a:ext>
            </a:extLst>
          </p:cNvPr>
          <p:cNvSpPr txBox="1"/>
          <p:nvPr/>
        </p:nvSpPr>
        <p:spPr>
          <a:xfrm>
            <a:off x="1257300" y="5870843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But: Failure of  “g-ology” in 1D EHM (=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tUV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model motivates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—next 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slides give history and our new results </a:t>
            </a:r>
          </a:p>
        </p:txBody>
      </p:sp>
    </p:spTree>
    <p:extLst>
      <p:ext uri="{BB962C8B-B14F-4D97-AF65-F5344CB8AC3E}">
        <p14:creationId xmlns:p14="http://schemas.microsoft.com/office/powerpoint/2010/main" val="15351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results for Nickelates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6C86F287-DE86-A610-5637-ED7034FC0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500" y="1219200"/>
            <a:ext cx="5943600" cy="38989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9B1E50-EE93-B248-373A-9B69B64CBA81}"/>
              </a:ext>
            </a:extLst>
          </p:cNvPr>
          <p:cNvSpPr txBox="1"/>
          <p:nvPr/>
        </p:nvSpPr>
        <p:spPr>
          <a:xfrm>
            <a:off x="1403131" y="5410200"/>
            <a:ext cx="6463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how the three responses—AFM, d-wave SC, and d-wave CDW—change as the doping away from ½ filling is increased. The d-CDW peaks above half filling, d-SC peaks below half filling. AFM is weakened relative to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Cuprates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out of plane hopping and is subdominant.</a:t>
            </a:r>
          </a:p>
        </p:txBody>
      </p:sp>
    </p:spTree>
    <p:extLst>
      <p:ext uri="{BB962C8B-B14F-4D97-AF65-F5344CB8AC3E}">
        <p14:creationId xmlns:p14="http://schemas.microsoft.com/office/powerpoint/2010/main" val="4012129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Shameless advertisement for Package “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fRGd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" 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B4E3D1E7-FCB6-D89B-61D4-D3C816FCD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0950" y="1424895"/>
            <a:ext cx="6642100" cy="3556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855CAC-18DC-0DCE-B017-62CAC78C6BAD}"/>
              </a:ext>
            </a:extLst>
          </p:cNvPr>
          <p:cNvSpPr txBox="1"/>
          <p:nvPr/>
        </p:nvSpPr>
        <p:spPr>
          <a:xfrm>
            <a:off x="1828800" y="5550485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fRGd</a:t>
            </a:r>
            <a:r>
              <a:rPr lang="en-US" dirty="0">
                <a:solidFill>
                  <a:srgbClr val="00B050"/>
                </a:solidFill>
              </a:rPr>
              <a:t> package soon to be posted on </a:t>
            </a:r>
            <a:r>
              <a:rPr lang="en-US" dirty="0" err="1">
                <a:solidFill>
                  <a:srgbClr val="00B050"/>
                </a:solidFill>
              </a:rPr>
              <a:t>github</a:t>
            </a:r>
            <a:r>
              <a:rPr lang="en-US" dirty="0">
                <a:solidFill>
                  <a:srgbClr val="00B050"/>
                </a:solidFill>
              </a:rPr>
              <a:t> site !</a:t>
            </a:r>
          </a:p>
        </p:txBody>
      </p:sp>
    </p:spTree>
    <p:extLst>
      <p:ext uri="{BB962C8B-B14F-4D97-AF65-F5344CB8AC3E}">
        <p14:creationId xmlns:p14="http://schemas.microsoft.com/office/powerpoint/2010/main" val="814473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Features of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fRGd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package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855A4894-7EF5-401F-773D-FB89EFF5F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7651" y="1295400"/>
            <a:ext cx="6608698" cy="47244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A92F6C-3780-68A7-CFCD-4E3B11993897}"/>
              </a:ext>
            </a:extLst>
          </p:cNvPr>
          <p:cNvSpPr txBox="1"/>
          <p:nvPr/>
        </p:nvSpPr>
        <p:spPr>
          <a:xfrm>
            <a:off x="1981200" y="6109063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fRGd</a:t>
            </a:r>
            <a:r>
              <a:rPr lang="en-US" dirty="0">
                <a:solidFill>
                  <a:srgbClr val="00B050"/>
                </a:solidFill>
              </a:rPr>
              <a:t> package soon to be posted on </a:t>
            </a:r>
            <a:r>
              <a:rPr lang="en-US" dirty="0" err="1">
                <a:solidFill>
                  <a:srgbClr val="00B050"/>
                </a:solidFill>
              </a:rPr>
              <a:t>github</a:t>
            </a:r>
            <a:r>
              <a:rPr lang="en-US" dirty="0">
                <a:solidFill>
                  <a:srgbClr val="00B050"/>
                </a:solidFill>
              </a:rPr>
              <a:t> site !</a:t>
            </a:r>
          </a:p>
        </p:txBody>
      </p:sp>
    </p:spTree>
    <p:extLst>
      <p:ext uri="{BB962C8B-B14F-4D97-AF65-F5344CB8AC3E}">
        <p14:creationId xmlns:p14="http://schemas.microsoft.com/office/powerpoint/2010/main" val="3699905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Conclusions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AEB3DC-0448-D44E-FF4A-E34B1FF78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decoupled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equations in momentum, frequency, and band domains which offers significant computational savings and leads to stable flows. 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verified that our approach reproduces previously known results and provides further details of the BOW in the 1D EHM (=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model.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used our decoupled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equations to study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Cuprates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Nickelates at the single- and two-band levels. </a:t>
            </a:r>
          </a:p>
          <a:p>
            <a:pPr>
              <a:buClr>
                <a:schemeClr val="tx1"/>
              </a:buClr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We have doped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Nickelate model systems and established that charge and superconducting orders occur in these systems.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currently studying multiband and three-dimensional systems and will publish these soon.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package our method 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github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fRGd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so that it can be used by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2999728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id="{EE014DEE-5CCE-8C76-47D1-DF7282AC1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Selected Relevant References</a:t>
            </a:r>
          </a:p>
        </p:txBody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586CF09A-9D4B-EF74-9800-6A06CC896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915400" cy="1828800"/>
          </a:xfrm>
        </p:spPr>
        <p:txBody>
          <a:bodyPr/>
          <a:lstStyle/>
          <a:p>
            <a:pPr marL="0" indent="0" eaLnBrk="0" hangingPunc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ClrTx/>
              <a:buNone/>
            </a:pPr>
            <a:endParaRPr lang="en-US" altLang="ja-JP" sz="16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“Functional</a:t>
            </a:r>
            <a:r>
              <a:rPr lang="ja-JP" altLang="en-US" sz="160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Renormalization</a:t>
            </a:r>
            <a:r>
              <a:rPr lang="ja-JP" altLang="en-US" sz="160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　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Group</a:t>
            </a:r>
            <a:r>
              <a:rPr lang="ja-JP" altLang="en-US" sz="160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　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Analysis</a:t>
            </a:r>
            <a:r>
              <a:rPr lang="ja-JP" altLang="en-US" sz="160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　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of</a:t>
            </a:r>
            <a:r>
              <a:rPr lang="ja-JP" altLang="en-US" sz="160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　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</a:t>
            </a:r>
            <a:r>
              <a:rPr lang="ja-JP" altLang="en-US" sz="160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　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half-filled one-dimensional</a:t>
            </a:r>
            <a:r>
              <a:rPr lang="ja-JP" altLang="en-US" sz="160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　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extended</a:t>
            </a:r>
            <a:r>
              <a:rPr lang="ja-JP" altLang="en-US" sz="160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　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Hubbard</a:t>
            </a:r>
            <a:r>
              <a:rPr lang="ja-JP" altLang="en-US" sz="160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　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model</a:t>
            </a:r>
            <a:r>
              <a:rPr lang="ja-JP" altLang="en-US" sz="160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，”　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K</a:t>
            </a:r>
            <a:r>
              <a:rPr lang="ja-JP" altLang="en-US" sz="160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．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M. Tam</a:t>
            </a:r>
            <a:r>
              <a:rPr lang="ja-JP" altLang="en-US" sz="160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，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S-W Tsai</a:t>
            </a:r>
            <a:r>
              <a:rPr lang="ja-JP" altLang="en-US" sz="160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，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DKC, Phys. Rev. Lett. 96, 036408 (2006).</a:t>
            </a:r>
            <a:endParaRPr lang="en-US" altLang="ja-JP" sz="1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Nahom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K.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Yirga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DKC, “Frequency Dependent Functional Renormalization Group for Interacting Fermionic Systems,” </a:t>
            </a:r>
            <a:r>
              <a:rPr lang="en-US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B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235165 (2021).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“Phonon Induced Instabilities in Correlated Electron Hamiltonians” N. K.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Yirga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M. Tam, and  DKC , arXiv:2206.03981 (submitted to PRB)</a:t>
            </a:r>
          </a:p>
          <a:p>
            <a:pPr marL="495300" indent="-495300" eaLnBrk="0" hangingPunct="0"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1600" dirty="0">
              <a:solidFill>
                <a:srgbClr val="00B05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95300" indent="-495300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900" dirty="0">
              <a:solidFill>
                <a:srgbClr val="00B05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marL="495300" indent="-495300">
              <a:lnSpc>
                <a:spcPct val="80000"/>
              </a:lnSpc>
              <a:buFontTx/>
              <a:buNone/>
            </a:pPr>
            <a:r>
              <a:rPr lang="en-US" altLang="ja-JP" sz="1800" dirty="0">
                <a:ea typeface="ＭＳ Ｐゴシック" panose="020B0600070205080204" pitchFamily="34" charset="-128"/>
              </a:rPr>
              <a:t>                           </a:t>
            </a:r>
            <a:endParaRPr lang="ja-JP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AB4AF-4375-623A-3475-62E27A99E31A}"/>
              </a:ext>
            </a:extLst>
          </p:cNvPr>
          <p:cNvSpPr txBox="1"/>
          <p:nvPr/>
        </p:nvSpPr>
        <p:spPr>
          <a:xfrm>
            <a:off x="2667000" y="3178315"/>
            <a:ext cx="4611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Bauhaus 93" pitchFamily="82" charset="77"/>
                <a:ea typeface="ＭＳ Ｐゴシック" panose="020B0600070205080204" pitchFamily="34" charset="-128"/>
              </a:rPr>
              <a:t>DANKE SCHÖN</a:t>
            </a:r>
            <a:endParaRPr lang="en-US" sz="4000" dirty="0">
              <a:latin typeface="Bauhaus 93" pitchFamily="82" charset="77"/>
            </a:endParaRPr>
          </a:p>
        </p:txBody>
      </p:sp>
      <p:pic>
        <p:nvPicPr>
          <p:cNvPr id="5" name="Picture 4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6AD19FD3-31C3-01C7-E0DD-97268141E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43400"/>
            <a:ext cx="1270000" cy="1270000"/>
          </a:xfrm>
          <a:prstGeom prst="rect">
            <a:avLst/>
          </a:prstGeom>
        </p:spPr>
      </p:pic>
      <p:pic>
        <p:nvPicPr>
          <p:cNvPr id="7" name="Picture 6" descr="A picture containing wall, person, person, indoor&#10;&#10;Description automatically generated">
            <a:extLst>
              <a:ext uri="{FF2B5EF4-FFF2-40B4-BE49-F238E27FC236}">
                <a16:creationId xmlns:a16="http://schemas.microsoft.com/office/drawing/2014/main" id="{DCFCC404-E9E7-B8F1-40A2-5DDE73658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100" y="4191000"/>
            <a:ext cx="1422400" cy="1422400"/>
          </a:xfrm>
          <a:prstGeom prst="rect">
            <a:avLst/>
          </a:prstGeom>
        </p:spPr>
      </p:pic>
      <p:pic>
        <p:nvPicPr>
          <p:cNvPr id="9" name="Picture 8" descr="A person taking a selfie&#10;&#10;Description automatically generated">
            <a:extLst>
              <a:ext uri="{FF2B5EF4-FFF2-40B4-BE49-F238E27FC236}">
                <a16:creationId xmlns:a16="http://schemas.microsoft.com/office/drawing/2014/main" id="{BC069AF6-2A0A-BD51-32F0-46C8D0671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201886"/>
            <a:ext cx="1384300" cy="147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54C793-81C8-90D9-3742-AA65B41E4AC1}"/>
              </a:ext>
            </a:extLst>
          </p:cNvPr>
          <p:cNvSpPr txBox="1"/>
          <p:nvPr/>
        </p:nvSpPr>
        <p:spPr>
          <a:xfrm>
            <a:off x="805543" y="5918199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dirty="0" err="1"/>
              <a:t>Nahom</a:t>
            </a:r>
            <a:r>
              <a:rPr lang="en-US" dirty="0"/>
              <a:t>                                 Shan-Wen                         Ka-Ming</a:t>
            </a:r>
          </a:p>
        </p:txBody>
      </p:sp>
    </p:spTree>
    <p:extLst>
      <p:ext uri="{BB962C8B-B14F-4D97-AF65-F5344CB8AC3E}">
        <p14:creationId xmlns:p14="http://schemas.microsoft.com/office/powerpoint/2010/main" val="2338783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9B513D-90B4-8293-601C-A2AD5FE2D001}"/>
              </a:ext>
            </a:extLst>
          </p:cNvPr>
          <p:cNvSpPr txBox="1"/>
          <p:nvPr/>
        </p:nvSpPr>
        <p:spPr>
          <a:xfrm>
            <a:off x="2548048" y="304800"/>
            <a:ext cx="4047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Slides for backup</a:t>
            </a:r>
          </a:p>
        </p:txBody>
      </p:sp>
    </p:spTree>
    <p:extLst>
      <p:ext uri="{BB962C8B-B14F-4D97-AF65-F5344CB8AC3E}">
        <p14:creationId xmlns:p14="http://schemas.microsoft.com/office/powerpoint/2010/main" val="1176197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>
            <a:extLst>
              <a:ext uri="{FF2B5EF4-FFF2-40B4-BE49-F238E27FC236}">
                <a16:creationId xmlns:a16="http://schemas.microsoft.com/office/drawing/2014/main" id="{E604CDF2-D5A7-0D41-E4C3-A0FD7BAD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"/>
            <a:ext cx="22156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3200" dirty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Conclusions</a:t>
            </a:r>
            <a:endParaRPr lang="en-US" altLang="ja-JP" sz="3200" b="1" dirty="0">
              <a:solidFill>
                <a:srgbClr val="333399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A55574A1-65B8-FDC0-3AD4-91EEB345B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78232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MFRG takes into account both e-e and e-ph interactions among electrons of all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momenta and energy and includes phonon retardation. The RG flows become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functional (matrix, for discretized momentum and energy) equations.</a:t>
            </a:r>
          </a:p>
          <a:p>
            <a:pPr eaLnBrk="1" hangingPunct="1">
              <a:buFontTx/>
              <a:buChar char="•"/>
            </a:pP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Formally irrelevant operators are included because they couple to formally 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relevant operators at finite scales and these effects may be crucial to correct for 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accidental broken symmetries.</a:t>
            </a:r>
          </a:p>
          <a:p>
            <a:pPr eaLnBrk="1" hangingPunct="1">
              <a:buFontTx/>
              <a:buChar char="•"/>
            </a:pP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In the half-filled 1D EHM, MFRG captures existence of BOW phase (missed by 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standard g-ology) because of the inclusion of all couplings. </a:t>
            </a:r>
          </a:p>
          <a:p>
            <a:pPr eaLnBrk="1" hangingPunct="1">
              <a:buFontTx/>
              <a:buChar char="•"/>
            </a:pP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In the </a:t>
            </a:r>
            <a:r>
              <a:rPr lang="en-US" altLang="en-US" sz="1800">
                <a:latin typeface="Times New Roman" panose="02020603050405020304" pitchFamily="18" charset="0"/>
              </a:rPr>
              <a:t>1D Holstein-Hubbard model, MFRG confirms that only CDW and SDW </a:t>
            </a:r>
          </a:p>
          <a:p>
            <a:pPr eaLnBrk="1" hangingPunct="1"/>
            <a:r>
              <a:rPr lang="en-US" altLang="en-US" sz="1800">
                <a:latin typeface="Times New Roman" panose="02020603050405020304" pitchFamily="18" charset="0"/>
              </a:rPr>
              <a:t>   phases exist at half-filling and shows that previous predictions of SC were not    </a:t>
            </a:r>
          </a:p>
          <a:p>
            <a:pPr eaLnBrk="1" hangingPunct="1"/>
            <a:r>
              <a:rPr lang="en-US" altLang="en-US" sz="1800">
                <a:latin typeface="Times New Roman" panose="02020603050405020304" pitchFamily="18" charset="0"/>
              </a:rPr>
              <a:t>   valid because Luttinger Liquid relations can fail in presence of retardation and        </a:t>
            </a:r>
          </a:p>
          <a:p>
            <a:pPr eaLnBrk="1" hangingPunct="1"/>
            <a:r>
              <a:rPr lang="en-US" altLang="en-US" sz="1800">
                <a:latin typeface="Times New Roman" panose="02020603050405020304" pitchFamily="18" charset="0"/>
              </a:rPr>
              <a:t>   most divergent couplings may be at finite frequencies </a:t>
            </a:r>
          </a:p>
          <a:p>
            <a:pPr eaLnBrk="1" hangingPunct="1">
              <a:buFontTx/>
              <a:buChar char="•"/>
            </a:pP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Applications to other problems in 1, 2, and 3D where the MFRG has produced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new, or confirmed earlier, results. Applications to systems with arbitrary Fermi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surfaces are possible.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three band Model for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Cuprates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F603F94-2345-5BF1-AC4E-986A58F33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3139" y="1600200"/>
            <a:ext cx="6977721" cy="4724400"/>
          </a:xfrm>
        </p:spPr>
      </p:pic>
    </p:spTree>
    <p:extLst>
      <p:ext uri="{BB962C8B-B14F-4D97-AF65-F5344CB8AC3E}">
        <p14:creationId xmlns:p14="http://schemas.microsoft.com/office/powerpoint/2010/main" val="4359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Quasiparticle weight of the three band Model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BBD0F8FF-6E36-6BC0-9303-F6A3D14C5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0958" y="1600200"/>
            <a:ext cx="6382084" cy="4724400"/>
          </a:xfrm>
        </p:spPr>
      </p:pic>
    </p:spTree>
    <p:extLst>
      <p:ext uri="{BB962C8B-B14F-4D97-AF65-F5344CB8AC3E}">
        <p14:creationId xmlns:p14="http://schemas.microsoft.com/office/powerpoint/2010/main" val="3086643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Susceptibilities of three band Model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CF70A2AF-65B4-0FC4-1F94-5E64AB2AA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265" y="1600200"/>
            <a:ext cx="7281469" cy="4724400"/>
          </a:xfrm>
        </p:spPr>
      </p:pic>
    </p:spTree>
    <p:extLst>
      <p:ext uri="{BB962C8B-B14F-4D97-AF65-F5344CB8AC3E}">
        <p14:creationId xmlns:p14="http://schemas.microsoft.com/office/powerpoint/2010/main" val="383457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>
            <a:extLst>
              <a:ext uri="{FF2B5EF4-FFF2-40B4-BE49-F238E27FC236}">
                <a16:creationId xmlns:a16="http://schemas.microsoft.com/office/drawing/2014/main" id="{08618061-5506-BA06-A9CF-E4FA5233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0" y="2356098"/>
            <a:ext cx="89866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ja-JP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classical (or “strong coupling”) limit (large </a:t>
            </a:r>
            <a:r>
              <a:rPr lang="en-US" altLang="ja-JP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U/t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</a:t>
            </a:r>
            <a:r>
              <a:rPr lang="en-US" altLang="ja-JP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V/t)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there are two obvious possible </a:t>
            </a:r>
          </a:p>
          <a:p>
            <a:pPr eaLnBrk="1" hangingPunct="1"/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broken symmetry phases at half-filling, charge density wave (</a:t>
            </a:r>
            <a:r>
              <a:rPr lang="en-US" altLang="ja-JP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CDW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and spin density </a:t>
            </a:r>
          </a:p>
          <a:p>
            <a:pPr eaLnBrk="1" hangingPunct="1"/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wave (SDW). </a:t>
            </a:r>
          </a:p>
          <a:p>
            <a:pPr eaLnBrk="1" hangingPunct="1">
              <a:buFontTx/>
              <a:buChar char="•"/>
            </a:pP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phase boundary is U=2V (simple counting argument). </a:t>
            </a:r>
          </a:p>
        </p:txBody>
      </p:sp>
      <p:grpSp>
        <p:nvGrpSpPr>
          <p:cNvPr id="155651" name="Group 3">
            <a:extLst>
              <a:ext uri="{FF2B5EF4-FFF2-40B4-BE49-F238E27FC236}">
                <a16:creationId xmlns:a16="http://schemas.microsoft.com/office/drawing/2014/main" id="{6AD29782-6201-1E02-68B8-904EF8EA275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648200"/>
            <a:ext cx="2832100" cy="1258888"/>
            <a:chOff x="672" y="3168"/>
            <a:chExt cx="2400" cy="1776"/>
          </a:xfrm>
        </p:grpSpPr>
        <p:sp>
          <p:nvSpPr>
            <p:cNvPr id="155652" name="Line 4">
              <a:extLst>
                <a:ext uri="{FF2B5EF4-FFF2-40B4-BE49-F238E27FC236}">
                  <a16:creationId xmlns:a16="http://schemas.microsoft.com/office/drawing/2014/main" id="{2F1C5DE5-72A7-BCCB-399B-D59833FB5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494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53" name="Line 5">
              <a:extLst>
                <a:ext uri="{FF2B5EF4-FFF2-40B4-BE49-F238E27FC236}">
                  <a16:creationId xmlns:a16="http://schemas.microsoft.com/office/drawing/2014/main" id="{F8A095B7-9503-D087-29A7-83B29522C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3168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654" name="Freeform 6">
            <a:extLst>
              <a:ext uri="{FF2B5EF4-FFF2-40B4-BE49-F238E27FC236}">
                <a16:creationId xmlns:a16="http://schemas.microsoft.com/office/drawing/2014/main" id="{1F0B40AD-9530-6179-F5B8-B9E5F4129932}"/>
              </a:ext>
            </a:extLst>
          </p:cNvPr>
          <p:cNvSpPr>
            <a:spLocks/>
          </p:cNvSpPr>
          <p:nvPr/>
        </p:nvSpPr>
        <p:spPr bwMode="auto">
          <a:xfrm>
            <a:off x="1524000" y="4648200"/>
            <a:ext cx="2393950" cy="1212850"/>
          </a:xfrm>
          <a:custGeom>
            <a:avLst/>
            <a:gdLst>
              <a:gd name="T0" fmla="*/ 0 w 1131"/>
              <a:gd name="T1" fmla="*/ 1019 h 1019"/>
              <a:gd name="T2" fmla="*/ 1131 w 1131"/>
              <a:gd name="T3" fmla="*/ 0 h 10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31" h="1019">
                <a:moveTo>
                  <a:pt x="0" y="1019"/>
                </a:moveTo>
                <a:lnTo>
                  <a:pt x="113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6" name="Text Box 8">
            <a:extLst>
              <a:ext uri="{FF2B5EF4-FFF2-40B4-BE49-F238E27FC236}">
                <a16:creationId xmlns:a16="http://schemas.microsoft.com/office/drawing/2014/main" id="{546D2666-80BA-2EF7-911C-EC6EE381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0198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2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</a:t>
            </a:r>
          </a:p>
        </p:txBody>
      </p:sp>
      <p:sp>
        <p:nvSpPr>
          <p:cNvPr id="155657" name="Text Box 9">
            <a:extLst>
              <a:ext uri="{FF2B5EF4-FFF2-40B4-BE49-F238E27FC236}">
                <a16:creationId xmlns:a16="http://schemas.microsoft.com/office/drawing/2014/main" id="{674E0A75-80A0-4D62-6859-C51C9161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"/>
            <a:ext cx="451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ja-JP" altLang="en-US" sz="2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5658" name="Text Box 10">
            <a:extLst>
              <a:ext uri="{FF2B5EF4-FFF2-40B4-BE49-F238E27FC236}">
                <a16:creationId xmlns:a16="http://schemas.microsoft.com/office/drawing/2014/main" id="{FB58A4E6-A7D9-432B-F454-448AA6354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2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SDW</a:t>
            </a:r>
          </a:p>
        </p:txBody>
      </p:sp>
      <p:sp>
        <p:nvSpPr>
          <p:cNvPr id="155659" name="Text Box 11">
            <a:extLst>
              <a:ext uri="{FF2B5EF4-FFF2-40B4-BE49-F238E27FC236}">
                <a16:creationId xmlns:a16="http://schemas.microsoft.com/office/drawing/2014/main" id="{04AD2386-E00D-EB44-7D8F-29DBFEBC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958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2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CDW</a:t>
            </a:r>
          </a:p>
        </p:txBody>
      </p:sp>
      <p:sp>
        <p:nvSpPr>
          <p:cNvPr id="155662" name="Text Box 14">
            <a:extLst>
              <a:ext uri="{FF2B5EF4-FFF2-40B4-BE49-F238E27FC236}">
                <a16:creationId xmlns:a16="http://schemas.microsoft.com/office/drawing/2014/main" id="{721BA71D-FE0F-EACA-AEA7-5D04F55EB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95400"/>
            <a:ext cx="45855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ja-JP" altLang="en-US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ja-JP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one-dimensional extended Hubbard model</a:t>
            </a:r>
            <a:endParaRPr lang="en-US" altLang="ja-JP" sz="18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55663" name="Object 15">
            <a:extLst>
              <a:ext uri="{FF2B5EF4-FFF2-40B4-BE49-F238E27FC236}">
                <a16:creationId xmlns:a16="http://schemas.microsoft.com/office/drawing/2014/main" id="{E3A22FF4-9C50-A5FC-5AED-66D3DD8BEA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5263" y="1794999"/>
          <a:ext cx="5538032" cy="43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409800" imgH="8483600" progId="Equation.DSMT4">
                  <p:embed/>
                </p:oleObj>
              </mc:Choice>
              <mc:Fallback>
                <p:oleObj name="Equation" r:id="rId3" imgW="78409800" imgH="8483600" progId="Equation.DSMT4">
                  <p:embed/>
                  <p:pic>
                    <p:nvPicPr>
                      <p:cNvPr id="155663" name="Object 15">
                        <a:extLst>
                          <a:ext uri="{FF2B5EF4-FFF2-40B4-BE49-F238E27FC236}">
                            <a16:creationId xmlns:a16="http://schemas.microsoft.com/office/drawing/2014/main" id="{E3A22FF4-9C50-A5FC-5AED-66D3DD8BEA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263" y="1794999"/>
                        <a:ext cx="5538032" cy="43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664" name="Group 16">
            <a:extLst>
              <a:ext uri="{FF2B5EF4-FFF2-40B4-BE49-F238E27FC236}">
                <a16:creationId xmlns:a16="http://schemas.microsoft.com/office/drawing/2014/main" id="{ECDE6FDA-E086-40EE-2C3C-4735581BA581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4953000"/>
            <a:ext cx="5080000" cy="342900"/>
            <a:chOff x="1620" y="4352"/>
            <a:chExt cx="2196" cy="256"/>
          </a:xfrm>
        </p:grpSpPr>
        <p:grpSp>
          <p:nvGrpSpPr>
            <p:cNvPr id="155665" name="Group 17">
              <a:extLst>
                <a:ext uri="{FF2B5EF4-FFF2-40B4-BE49-F238E27FC236}">
                  <a16:creationId xmlns:a16="http://schemas.microsoft.com/office/drawing/2014/main" id="{92E4B6B2-5CD2-5E51-326D-0D6A666E55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" y="4352"/>
              <a:ext cx="2196" cy="256"/>
              <a:chOff x="192" y="2592"/>
              <a:chExt cx="3744" cy="288"/>
            </a:xfrm>
          </p:grpSpPr>
          <p:grpSp>
            <p:nvGrpSpPr>
              <p:cNvPr id="155666" name="Group 18">
                <a:extLst>
                  <a:ext uri="{FF2B5EF4-FFF2-40B4-BE49-F238E27FC236}">
                    <a16:creationId xmlns:a16="http://schemas.microsoft.com/office/drawing/2014/main" id="{A5189839-6965-6A11-461C-4AF8CC5F4F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592"/>
                <a:ext cx="576" cy="288"/>
                <a:chOff x="1008" y="2880"/>
                <a:chExt cx="576" cy="288"/>
              </a:xfrm>
            </p:grpSpPr>
            <p:grpSp>
              <p:nvGrpSpPr>
                <p:cNvPr id="155667" name="Group 19">
                  <a:extLst>
                    <a:ext uri="{FF2B5EF4-FFF2-40B4-BE49-F238E27FC236}">
                      <a16:creationId xmlns:a16="http://schemas.microsoft.com/office/drawing/2014/main" id="{C4733434-1606-5962-2FD7-E55E4EAAA2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5668" name="Oval 20">
                    <a:extLst>
                      <a:ext uri="{FF2B5EF4-FFF2-40B4-BE49-F238E27FC236}">
                        <a16:creationId xmlns:a16="http://schemas.microsoft.com/office/drawing/2014/main" id="{D0F187B1-ACC2-9A5A-C01B-3DC33046E2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669" name="Line 21">
                    <a:extLst>
                      <a:ext uri="{FF2B5EF4-FFF2-40B4-BE49-F238E27FC236}">
                        <a16:creationId xmlns:a16="http://schemas.microsoft.com/office/drawing/2014/main" id="{A0B10F60-4496-E952-6348-0491CA41F2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670" name="Oval 22">
                  <a:extLst>
                    <a:ext uri="{FF2B5EF4-FFF2-40B4-BE49-F238E27FC236}">
                      <a16:creationId xmlns:a16="http://schemas.microsoft.com/office/drawing/2014/main" id="{F700F410-4781-3AF0-75A4-009208E72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671" name="Group 23">
                <a:extLst>
                  <a:ext uri="{FF2B5EF4-FFF2-40B4-BE49-F238E27FC236}">
                    <a16:creationId xmlns:a16="http://schemas.microsoft.com/office/drawing/2014/main" id="{E2BE4C6C-D9DF-E1B1-0923-97F2905456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2592"/>
                <a:ext cx="576" cy="288"/>
                <a:chOff x="1008" y="2880"/>
                <a:chExt cx="576" cy="288"/>
              </a:xfrm>
            </p:grpSpPr>
            <p:grpSp>
              <p:nvGrpSpPr>
                <p:cNvPr id="155672" name="Group 24">
                  <a:extLst>
                    <a:ext uri="{FF2B5EF4-FFF2-40B4-BE49-F238E27FC236}">
                      <a16:creationId xmlns:a16="http://schemas.microsoft.com/office/drawing/2014/main" id="{CB629490-687D-133E-23BD-0F8F16E68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5673" name="Oval 25">
                    <a:extLst>
                      <a:ext uri="{FF2B5EF4-FFF2-40B4-BE49-F238E27FC236}">
                        <a16:creationId xmlns:a16="http://schemas.microsoft.com/office/drawing/2014/main" id="{05CE27B8-E06F-0A3D-1B4D-6FB3E5D7C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674" name="Line 26">
                    <a:extLst>
                      <a:ext uri="{FF2B5EF4-FFF2-40B4-BE49-F238E27FC236}">
                        <a16:creationId xmlns:a16="http://schemas.microsoft.com/office/drawing/2014/main" id="{42FE161E-CBE9-E2EA-251E-228DDC7F85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675" name="Oval 27">
                  <a:extLst>
                    <a:ext uri="{FF2B5EF4-FFF2-40B4-BE49-F238E27FC236}">
                      <a16:creationId xmlns:a16="http://schemas.microsoft.com/office/drawing/2014/main" id="{27AFFB83-3437-0869-7B45-0674FE674B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676" name="Group 28">
                <a:extLst>
                  <a:ext uri="{FF2B5EF4-FFF2-40B4-BE49-F238E27FC236}">
                    <a16:creationId xmlns:a16="http://schemas.microsoft.com/office/drawing/2014/main" id="{604F7FB7-D9D0-67E7-0676-74BB930240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2592"/>
                <a:ext cx="576" cy="288"/>
                <a:chOff x="1008" y="2880"/>
                <a:chExt cx="576" cy="288"/>
              </a:xfrm>
            </p:grpSpPr>
            <p:grpSp>
              <p:nvGrpSpPr>
                <p:cNvPr id="155677" name="Group 29">
                  <a:extLst>
                    <a:ext uri="{FF2B5EF4-FFF2-40B4-BE49-F238E27FC236}">
                      <a16:creationId xmlns:a16="http://schemas.microsoft.com/office/drawing/2014/main" id="{94C3EED7-23C1-967C-1E4B-C384A53F3F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5678" name="Oval 30">
                    <a:extLst>
                      <a:ext uri="{FF2B5EF4-FFF2-40B4-BE49-F238E27FC236}">
                        <a16:creationId xmlns:a16="http://schemas.microsoft.com/office/drawing/2014/main" id="{2B451128-8664-56B8-6C7D-36324E7859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679" name="Line 31">
                    <a:extLst>
                      <a:ext uri="{FF2B5EF4-FFF2-40B4-BE49-F238E27FC236}">
                        <a16:creationId xmlns:a16="http://schemas.microsoft.com/office/drawing/2014/main" id="{9D9F7969-89BE-D2B4-51CE-EB7D2E4D29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680" name="Oval 32">
                  <a:extLst>
                    <a:ext uri="{FF2B5EF4-FFF2-40B4-BE49-F238E27FC236}">
                      <a16:creationId xmlns:a16="http://schemas.microsoft.com/office/drawing/2014/main" id="{671663CC-B3E5-D919-F7CF-63F1A96F3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681" name="Group 33">
                <a:extLst>
                  <a:ext uri="{FF2B5EF4-FFF2-40B4-BE49-F238E27FC236}">
                    <a16:creationId xmlns:a16="http://schemas.microsoft.com/office/drawing/2014/main" id="{27C9BD2E-5CB6-5EAD-39B5-ED9482C9AE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2592"/>
                <a:ext cx="576" cy="288"/>
                <a:chOff x="1008" y="2880"/>
                <a:chExt cx="576" cy="288"/>
              </a:xfrm>
            </p:grpSpPr>
            <p:grpSp>
              <p:nvGrpSpPr>
                <p:cNvPr id="155682" name="Group 34">
                  <a:extLst>
                    <a:ext uri="{FF2B5EF4-FFF2-40B4-BE49-F238E27FC236}">
                      <a16:creationId xmlns:a16="http://schemas.microsoft.com/office/drawing/2014/main" id="{43DD29EF-49B2-49FC-1BDD-AC981D9233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5683" name="Oval 35">
                    <a:extLst>
                      <a:ext uri="{FF2B5EF4-FFF2-40B4-BE49-F238E27FC236}">
                        <a16:creationId xmlns:a16="http://schemas.microsoft.com/office/drawing/2014/main" id="{D1008DDB-EE43-0B1C-9216-F49486D9F9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684" name="Line 36">
                    <a:extLst>
                      <a:ext uri="{FF2B5EF4-FFF2-40B4-BE49-F238E27FC236}">
                        <a16:creationId xmlns:a16="http://schemas.microsoft.com/office/drawing/2014/main" id="{F4324F4D-DB4B-51F0-9886-20C183066E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685" name="Oval 37">
                  <a:extLst>
                    <a:ext uri="{FF2B5EF4-FFF2-40B4-BE49-F238E27FC236}">
                      <a16:creationId xmlns:a16="http://schemas.microsoft.com/office/drawing/2014/main" id="{64F7089F-A607-C06F-6057-7260CD2C4C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686" name="Group 38">
                <a:extLst>
                  <a:ext uri="{FF2B5EF4-FFF2-40B4-BE49-F238E27FC236}">
                    <a16:creationId xmlns:a16="http://schemas.microsoft.com/office/drawing/2014/main" id="{CF93F529-BC4D-5F62-D6B1-3841CCCBE8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2" y="2592"/>
                <a:ext cx="576" cy="288"/>
                <a:chOff x="1008" y="2880"/>
                <a:chExt cx="576" cy="288"/>
              </a:xfrm>
            </p:grpSpPr>
            <p:grpSp>
              <p:nvGrpSpPr>
                <p:cNvPr id="155687" name="Group 39">
                  <a:extLst>
                    <a:ext uri="{FF2B5EF4-FFF2-40B4-BE49-F238E27FC236}">
                      <a16:creationId xmlns:a16="http://schemas.microsoft.com/office/drawing/2014/main" id="{4C24FAD0-1488-9076-2D48-F837704B8E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5688" name="Oval 40">
                    <a:extLst>
                      <a:ext uri="{FF2B5EF4-FFF2-40B4-BE49-F238E27FC236}">
                        <a16:creationId xmlns:a16="http://schemas.microsoft.com/office/drawing/2014/main" id="{212D1E5B-442B-D387-FAA6-6E055FBB17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689" name="Line 41">
                    <a:extLst>
                      <a:ext uri="{FF2B5EF4-FFF2-40B4-BE49-F238E27FC236}">
                        <a16:creationId xmlns:a16="http://schemas.microsoft.com/office/drawing/2014/main" id="{7C10E32A-930C-43E0-F12A-D30DD7E6B2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690" name="Oval 42">
                  <a:extLst>
                    <a:ext uri="{FF2B5EF4-FFF2-40B4-BE49-F238E27FC236}">
                      <a16:creationId xmlns:a16="http://schemas.microsoft.com/office/drawing/2014/main" id="{151D6082-CF14-C097-E3C6-8DEE75AAB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5691" name="Oval 43">
                <a:extLst>
                  <a:ext uri="{FF2B5EF4-FFF2-40B4-BE49-F238E27FC236}">
                    <a16:creationId xmlns:a16="http://schemas.microsoft.com/office/drawing/2014/main" id="{B82C9126-78F0-822D-F87E-31EA38B62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59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2" name="Line 44">
                <a:extLst>
                  <a:ext uri="{FF2B5EF4-FFF2-40B4-BE49-F238E27FC236}">
                    <a16:creationId xmlns:a16="http://schemas.microsoft.com/office/drawing/2014/main" id="{5F7E4105-462E-67A3-EF3D-687C80AEA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3" name="Oval 45">
                <a:extLst>
                  <a:ext uri="{FF2B5EF4-FFF2-40B4-BE49-F238E27FC236}">
                    <a16:creationId xmlns:a16="http://schemas.microsoft.com/office/drawing/2014/main" id="{DA1D214D-CCEC-4EB3-8F28-9D3D99784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59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4" name="Line 46">
                <a:extLst>
                  <a:ext uri="{FF2B5EF4-FFF2-40B4-BE49-F238E27FC236}">
                    <a16:creationId xmlns:a16="http://schemas.microsoft.com/office/drawing/2014/main" id="{70D7858B-28CC-5CFF-3A91-965655110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" y="273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695" name="Line 47">
              <a:extLst>
                <a:ext uri="{FF2B5EF4-FFF2-40B4-BE49-F238E27FC236}">
                  <a16:creationId xmlns:a16="http://schemas.microsoft.com/office/drawing/2014/main" id="{27836035-462F-29E7-B554-3C9B6E1577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564" y="4352"/>
              <a:ext cx="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6" name="Line 48">
              <a:extLst>
                <a:ext uri="{FF2B5EF4-FFF2-40B4-BE49-F238E27FC236}">
                  <a16:creationId xmlns:a16="http://schemas.microsoft.com/office/drawing/2014/main" id="{243DC913-EE5D-706E-79FD-5EB5D94C82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0" y="4352"/>
              <a:ext cx="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7" name="Line 49">
              <a:extLst>
                <a:ext uri="{FF2B5EF4-FFF2-40B4-BE49-F238E27FC236}">
                  <a16:creationId xmlns:a16="http://schemas.microsoft.com/office/drawing/2014/main" id="{3DAF2F4F-FB25-D19D-0D87-7DCCDE107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6" y="4352"/>
              <a:ext cx="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8" name="Line 50">
              <a:extLst>
                <a:ext uri="{FF2B5EF4-FFF2-40B4-BE49-F238E27FC236}">
                  <a16:creationId xmlns:a16="http://schemas.microsoft.com/office/drawing/2014/main" id="{6BACDC5D-9DB7-03F6-2BF8-005090F45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8" y="4352"/>
              <a:ext cx="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9" name="Line 51">
              <a:extLst>
                <a:ext uri="{FF2B5EF4-FFF2-40B4-BE49-F238E27FC236}">
                  <a16:creationId xmlns:a16="http://schemas.microsoft.com/office/drawing/2014/main" id="{2200DA9A-6B11-5D59-C904-D8664E5EB6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916" y="4352"/>
              <a:ext cx="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0" name="Line 52">
              <a:extLst>
                <a:ext uri="{FF2B5EF4-FFF2-40B4-BE49-F238E27FC236}">
                  <a16:creationId xmlns:a16="http://schemas.microsoft.com/office/drawing/2014/main" id="{2E822C65-7682-3735-8C81-3A28C7DDA5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232" y="4352"/>
              <a:ext cx="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701" name="Group 53">
            <a:extLst>
              <a:ext uri="{FF2B5EF4-FFF2-40B4-BE49-F238E27FC236}">
                <a16:creationId xmlns:a16="http://schemas.microsoft.com/office/drawing/2014/main" id="{6348151D-4CE6-EB6D-535A-80AC2186F16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886200"/>
            <a:ext cx="5384800" cy="323850"/>
            <a:chOff x="180" y="832"/>
            <a:chExt cx="2172" cy="272"/>
          </a:xfrm>
        </p:grpSpPr>
        <p:grpSp>
          <p:nvGrpSpPr>
            <p:cNvPr id="155702" name="Group 54">
              <a:extLst>
                <a:ext uri="{FF2B5EF4-FFF2-40B4-BE49-F238E27FC236}">
                  <a16:creationId xmlns:a16="http://schemas.microsoft.com/office/drawing/2014/main" id="{2186E8C8-6555-7965-E0C0-54AF872D8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" y="832"/>
              <a:ext cx="2172" cy="272"/>
              <a:chOff x="180" y="832"/>
              <a:chExt cx="2196" cy="256"/>
            </a:xfrm>
          </p:grpSpPr>
          <p:grpSp>
            <p:nvGrpSpPr>
              <p:cNvPr id="155703" name="Group 55">
                <a:extLst>
                  <a:ext uri="{FF2B5EF4-FFF2-40B4-BE49-F238E27FC236}">
                    <a16:creationId xmlns:a16="http://schemas.microsoft.com/office/drawing/2014/main" id="{BF6F9A47-8F52-6EF3-9509-697A6D5566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" y="832"/>
                <a:ext cx="338" cy="256"/>
                <a:chOff x="1008" y="2880"/>
                <a:chExt cx="576" cy="288"/>
              </a:xfrm>
            </p:grpSpPr>
            <p:grpSp>
              <p:nvGrpSpPr>
                <p:cNvPr id="155704" name="Group 56">
                  <a:extLst>
                    <a:ext uri="{FF2B5EF4-FFF2-40B4-BE49-F238E27FC236}">
                      <a16:creationId xmlns:a16="http://schemas.microsoft.com/office/drawing/2014/main" id="{0C8E5B6A-F9FE-B37E-D309-46B248B859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5705" name="Oval 57">
                    <a:extLst>
                      <a:ext uri="{FF2B5EF4-FFF2-40B4-BE49-F238E27FC236}">
                        <a16:creationId xmlns:a16="http://schemas.microsoft.com/office/drawing/2014/main" id="{2514DA2E-A5C6-7F44-7E9D-9509E9CA0F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706" name="Line 58">
                    <a:extLst>
                      <a:ext uri="{FF2B5EF4-FFF2-40B4-BE49-F238E27FC236}">
                        <a16:creationId xmlns:a16="http://schemas.microsoft.com/office/drawing/2014/main" id="{B147E9C4-9A53-FC49-A37E-C3CDE2E399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707" name="Oval 59">
                  <a:extLst>
                    <a:ext uri="{FF2B5EF4-FFF2-40B4-BE49-F238E27FC236}">
                      <a16:creationId xmlns:a16="http://schemas.microsoft.com/office/drawing/2014/main" id="{A1929381-76A4-69DF-E78C-BC9E6CFFD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708" name="Group 60">
                <a:extLst>
                  <a:ext uri="{FF2B5EF4-FFF2-40B4-BE49-F238E27FC236}">
                    <a16:creationId xmlns:a16="http://schemas.microsoft.com/office/drawing/2014/main" id="{EA927673-098B-5860-7481-97E983FB32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832"/>
                <a:ext cx="338" cy="256"/>
                <a:chOff x="1008" y="2880"/>
                <a:chExt cx="576" cy="288"/>
              </a:xfrm>
            </p:grpSpPr>
            <p:grpSp>
              <p:nvGrpSpPr>
                <p:cNvPr id="155709" name="Group 61">
                  <a:extLst>
                    <a:ext uri="{FF2B5EF4-FFF2-40B4-BE49-F238E27FC236}">
                      <a16:creationId xmlns:a16="http://schemas.microsoft.com/office/drawing/2014/main" id="{C7AD3D94-21BB-01AC-B223-D1F05E61BB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5710" name="Oval 62">
                    <a:extLst>
                      <a:ext uri="{FF2B5EF4-FFF2-40B4-BE49-F238E27FC236}">
                        <a16:creationId xmlns:a16="http://schemas.microsoft.com/office/drawing/2014/main" id="{CEF608DF-79AF-AE45-49AB-4B36EB6B6B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711" name="Line 63">
                    <a:extLst>
                      <a:ext uri="{FF2B5EF4-FFF2-40B4-BE49-F238E27FC236}">
                        <a16:creationId xmlns:a16="http://schemas.microsoft.com/office/drawing/2014/main" id="{1C364BAB-19CB-AD5E-0F1F-7B92627212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712" name="Oval 64">
                  <a:extLst>
                    <a:ext uri="{FF2B5EF4-FFF2-40B4-BE49-F238E27FC236}">
                      <a16:creationId xmlns:a16="http://schemas.microsoft.com/office/drawing/2014/main" id="{EA3B7718-E4A1-8D99-3F3F-4C780FE95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713" name="Group 65">
                <a:extLst>
                  <a:ext uri="{FF2B5EF4-FFF2-40B4-BE49-F238E27FC236}">
                    <a16:creationId xmlns:a16="http://schemas.microsoft.com/office/drawing/2014/main" id="{E36EE387-3815-C42D-0792-3A24472770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3" y="832"/>
                <a:ext cx="338" cy="256"/>
                <a:chOff x="1008" y="2880"/>
                <a:chExt cx="576" cy="288"/>
              </a:xfrm>
            </p:grpSpPr>
            <p:grpSp>
              <p:nvGrpSpPr>
                <p:cNvPr id="155714" name="Group 66">
                  <a:extLst>
                    <a:ext uri="{FF2B5EF4-FFF2-40B4-BE49-F238E27FC236}">
                      <a16:creationId xmlns:a16="http://schemas.microsoft.com/office/drawing/2014/main" id="{1E4AB8DC-063C-EE79-C116-79DFB88622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5715" name="Oval 67">
                    <a:extLst>
                      <a:ext uri="{FF2B5EF4-FFF2-40B4-BE49-F238E27FC236}">
                        <a16:creationId xmlns:a16="http://schemas.microsoft.com/office/drawing/2014/main" id="{463C27D6-5DC4-10C2-8FB2-48422D81C3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716" name="Line 68">
                    <a:extLst>
                      <a:ext uri="{FF2B5EF4-FFF2-40B4-BE49-F238E27FC236}">
                        <a16:creationId xmlns:a16="http://schemas.microsoft.com/office/drawing/2014/main" id="{1FADEA92-97F7-F75A-BCBE-D1BDE5FAE8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717" name="Oval 69">
                  <a:extLst>
                    <a:ext uri="{FF2B5EF4-FFF2-40B4-BE49-F238E27FC236}">
                      <a16:creationId xmlns:a16="http://schemas.microsoft.com/office/drawing/2014/main" id="{D8A929D8-807C-6223-6235-BE57577D42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718" name="Group 70">
                <a:extLst>
                  <a:ext uri="{FF2B5EF4-FFF2-40B4-BE49-F238E27FC236}">
                    <a16:creationId xmlns:a16="http://schemas.microsoft.com/office/drawing/2014/main" id="{1064F6DB-4F83-38D9-72C3-3B1D842513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1" y="832"/>
                <a:ext cx="337" cy="256"/>
                <a:chOff x="1008" y="2880"/>
                <a:chExt cx="576" cy="288"/>
              </a:xfrm>
            </p:grpSpPr>
            <p:grpSp>
              <p:nvGrpSpPr>
                <p:cNvPr id="155719" name="Group 71">
                  <a:extLst>
                    <a:ext uri="{FF2B5EF4-FFF2-40B4-BE49-F238E27FC236}">
                      <a16:creationId xmlns:a16="http://schemas.microsoft.com/office/drawing/2014/main" id="{88711CF5-47C5-084D-68DB-92FDCA9B5E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5720" name="Oval 72">
                    <a:extLst>
                      <a:ext uri="{FF2B5EF4-FFF2-40B4-BE49-F238E27FC236}">
                        <a16:creationId xmlns:a16="http://schemas.microsoft.com/office/drawing/2014/main" id="{CB08D881-D407-9A26-F703-9C5CF36103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721" name="Line 73">
                    <a:extLst>
                      <a:ext uri="{FF2B5EF4-FFF2-40B4-BE49-F238E27FC236}">
                        <a16:creationId xmlns:a16="http://schemas.microsoft.com/office/drawing/2014/main" id="{662B7DFF-AC49-3B3D-246D-C27CD4E0CC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722" name="Oval 74">
                  <a:extLst>
                    <a:ext uri="{FF2B5EF4-FFF2-40B4-BE49-F238E27FC236}">
                      <a16:creationId xmlns:a16="http://schemas.microsoft.com/office/drawing/2014/main" id="{962A4101-BB51-8194-1D73-91F8D8D4B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723" name="Group 75">
                <a:extLst>
                  <a:ext uri="{FF2B5EF4-FFF2-40B4-BE49-F238E27FC236}">
                    <a16:creationId xmlns:a16="http://schemas.microsoft.com/office/drawing/2014/main" id="{2244A8F4-7BBB-343D-5A59-9092BAB7F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832"/>
                <a:ext cx="338" cy="256"/>
                <a:chOff x="1008" y="2880"/>
                <a:chExt cx="576" cy="288"/>
              </a:xfrm>
            </p:grpSpPr>
            <p:grpSp>
              <p:nvGrpSpPr>
                <p:cNvPr id="155724" name="Group 76">
                  <a:extLst>
                    <a:ext uri="{FF2B5EF4-FFF2-40B4-BE49-F238E27FC236}">
                      <a16:creationId xmlns:a16="http://schemas.microsoft.com/office/drawing/2014/main" id="{A249798C-D6E2-F913-37ED-FE90C7022F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5725" name="Oval 77">
                    <a:extLst>
                      <a:ext uri="{FF2B5EF4-FFF2-40B4-BE49-F238E27FC236}">
                        <a16:creationId xmlns:a16="http://schemas.microsoft.com/office/drawing/2014/main" id="{54391F52-AC36-AC31-F593-1C470FDF05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726" name="Line 78">
                    <a:extLst>
                      <a:ext uri="{FF2B5EF4-FFF2-40B4-BE49-F238E27FC236}">
                        <a16:creationId xmlns:a16="http://schemas.microsoft.com/office/drawing/2014/main" id="{438AB4A3-328D-81C4-54A9-5655AEB2A5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727" name="Oval 79">
                  <a:extLst>
                    <a:ext uri="{FF2B5EF4-FFF2-40B4-BE49-F238E27FC236}">
                      <a16:creationId xmlns:a16="http://schemas.microsoft.com/office/drawing/2014/main" id="{EE33A692-16E5-D34B-32BD-D1D47DBB5B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5728" name="Oval 80">
                <a:extLst>
                  <a:ext uri="{FF2B5EF4-FFF2-40B4-BE49-F238E27FC236}">
                    <a16:creationId xmlns:a16="http://schemas.microsoft.com/office/drawing/2014/main" id="{72771438-2710-10E8-8B90-AE84B797F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" y="832"/>
                <a:ext cx="169" cy="2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29" name="Line 81">
                <a:extLst>
                  <a:ext uri="{FF2B5EF4-FFF2-40B4-BE49-F238E27FC236}">
                    <a16:creationId xmlns:a16="http://schemas.microsoft.com/office/drawing/2014/main" id="{2BFD5C6D-F6ED-B9FA-8B17-386DF19A4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7" y="960"/>
                <a:ext cx="1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0" name="Oval 82">
                <a:extLst>
                  <a:ext uri="{FF2B5EF4-FFF2-40B4-BE49-F238E27FC236}">
                    <a16:creationId xmlns:a16="http://schemas.microsoft.com/office/drawing/2014/main" id="{A2F4FD4F-FAB2-3CB7-1203-F9156A6A8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" y="832"/>
                <a:ext cx="169" cy="2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31" name="Line 83">
                <a:extLst>
                  <a:ext uri="{FF2B5EF4-FFF2-40B4-BE49-F238E27FC236}">
                    <a16:creationId xmlns:a16="http://schemas.microsoft.com/office/drawing/2014/main" id="{E3FAED55-11D6-3B06-6440-7588C8EF5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" y="960"/>
                <a:ext cx="1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732" name="Line 84">
              <a:extLst>
                <a:ext uri="{FF2B5EF4-FFF2-40B4-BE49-F238E27FC236}">
                  <a16:creationId xmlns:a16="http://schemas.microsoft.com/office/drawing/2014/main" id="{357C9619-AD4E-F31F-3ECB-5E3EE90146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832"/>
              <a:ext cx="1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33" name="Line 85">
              <a:extLst>
                <a:ext uri="{FF2B5EF4-FFF2-40B4-BE49-F238E27FC236}">
                  <a16:creationId xmlns:a16="http://schemas.microsoft.com/office/drawing/2014/main" id="{1F720AB1-AA75-9413-1395-E00DA61CF7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68" y="832"/>
              <a:ext cx="1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34" name="Line 86">
              <a:extLst>
                <a:ext uri="{FF2B5EF4-FFF2-40B4-BE49-F238E27FC236}">
                  <a16:creationId xmlns:a16="http://schemas.microsoft.com/office/drawing/2014/main" id="{6D400793-50B0-20E4-3692-68CF684766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836" y="832"/>
              <a:ext cx="1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35" name="Line 87">
              <a:extLst>
                <a:ext uri="{FF2B5EF4-FFF2-40B4-BE49-F238E27FC236}">
                  <a16:creationId xmlns:a16="http://schemas.microsoft.com/office/drawing/2014/main" id="{7439884D-8AB3-1B59-AC01-3579307C01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152" y="832"/>
              <a:ext cx="1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36" name="Line 88">
              <a:extLst>
                <a:ext uri="{FF2B5EF4-FFF2-40B4-BE49-F238E27FC236}">
                  <a16:creationId xmlns:a16="http://schemas.microsoft.com/office/drawing/2014/main" id="{E9E7FDF4-DF28-79A3-CC74-AD00DE38D8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6" y="832"/>
              <a:ext cx="1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37" name="Line 89">
              <a:extLst>
                <a:ext uri="{FF2B5EF4-FFF2-40B4-BE49-F238E27FC236}">
                  <a16:creationId xmlns:a16="http://schemas.microsoft.com/office/drawing/2014/main" id="{6843D67A-00BF-7681-5555-887FC593A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0" y="832"/>
              <a:ext cx="1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738" name="Rectangle 90">
            <a:extLst>
              <a:ext uri="{FF2B5EF4-FFF2-40B4-BE49-F238E27FC236}">
                <a16:creationId xmlns:a16="http://schemas.microsoft.com/office/drawing/2014/main" id="{AFEAA345-F251-42A5-E177-A62DD4637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00600"/>
            <a:ext cx="52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ja-JP" i="1">
                <a:ea typeface="ＭＳ Ｐゴシック" panose="020B0600070205080204" pitchFamily="34" charset="-128"/>
              </a:rPr>
              <a:t>2V</a:t>
            </a:r>
          </a:p>
        </p:txBody>
      </p:sp>
      <p:sp>
        <p:nvSpPr>
          <p:cNvPr id="155739" name="Text Box 91">
            <a:extLst>
              <a:ext uri="{FF2B5EF4-FFF2-40B4-BE49-F238E27FC236}">
                <a16:creationId xmlns:a16="http://schemas.microsoft.com/office/drawing/2014/main" id="{C2E3390A-D947-3C60-A71A-F176D7F06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7362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dirty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1D EHM: Conventional Wisdom—strong coupling </a:t>
            </a:r>
            <a:endParaRPr lang="en-US" altLang="ja-JP" sz="32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5F9CCD-68F2-893D-0123-029F48603555}"/>
              </a:ext>
            </a:extLst>
          </p:cNvPr>
          <p:cNvCxnSpPr/>
          <p:nvPr/>
        </p:nvCxnSpPr>
        <p:spPr bwMode="auto">
          <a:xfrm>
            <a:off x="2758356" y="3429000"/>
            <a:ext cx="687115" cy="12652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7D6E45-6FD3-B64E-1430-41655D88122B}"/>
              </a:ext>
            </a:extLst>
          </p:cNvPr>
          <p:cNvSpPr txBox="1"/>
          <p:nvPr/>
        </p:nvSpPr>
        <p:spPr>
          <a:xfrm>
            <a:off x="4910665" y="5715000"/>
            <a:ext cx="415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holds true for finite t—boundary line perhaps slightly shifted but only two phases</a:t>
            </a:r>
          </a:p>
        </p:txBody>
      </p:sp>
    </p:spTree>
    <p:extLst>
      <p:ext uri="{BB962C8B-B14F-4D97-AF65-F5344CB8AC3E}">
        <p14:creationId xmlns:p14="http://schemas.microsoft.com/office/powerpoint/2010/main" val="1976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Models for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Cuprate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Compounds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6869E0F6-4152-1C0F-A5AE-AB146C679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3121" y="1600200"/>
            <a:ext cx="6677757" cy="4724400"/>
          </a:xfrm>
        </p:spPr>
      </p:pic>
    </p:spTree>
    <p:extLst>
      <p:ext uri="{BB962C8B-B14F-4D97-AF65-F5344CB8AC3E}">
        <p14:creationId xmlns:p14="http://schemas.microsoft.com/office/powerpoint/2010/main" val="2222574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262" y="762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Flow of the truncated vertex in two band Model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1E729AD6-C702-A6CD-F94A-5C42B647E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5921" y="1600200"/>
            <a:ext cx="6532158" cy="4724400"/>
          </a:xfrm>
        </p:spPr>
      </p:pic>
    </p:spTree>
    <p:extLst>
      <p:ext uri="{BB962C8B-B14F-4D97-AF65-F5344CB8AC3E}">
        <p14:creationId xmlns:p14="http://schemas.microsoft.com/office/powerpoint/2010/main" val="1026748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Scale Dependent Propagator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picture containing text, document, screenshot&#10;&#10;Description automatically generated">
            <a:extLst>
              <a:ext uri="{FF2B5EF4-FFF2-40B4-BE49-F238E27FC236}">
                <a16:creationId xmlns:a16="http://schemas.microsoft.com/office/drawing/2014/main" id="{E7689EAB-9042-03B3-40AC-F5485CC14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8055" y="1600200"/>
            <a:ext cx="6767890" cy="4724400"/>
          </a:xfrm>
        </p:spPr>
      </p:pic>
    </p:spTree>
    <p:extLst>
      <p:ext uri="{BB962C8B-B14F-4D97-AF65-F5344CB8AC3E}">
        <p14:creationId xmlns:p14="http://schemas.microsoft.com/office/powerpoint/2010/main" val="2817182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>
            <a:extLst>
              <a:ext uri="{FF2B5EF4-FFF2-40B4-BE49-F238E27FC236}">
                <a16:creationId xmlns:a16="http://schemas.microsoft.com/office/drawing/2014/main" id="{906E3737-1FAE-6BEB-7736-B1BA4F2C0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686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3600">
                <a:solidFill>
                  <a:srgbClr val="333399"/>
                </a:solidFill>
                <a:ea typeface="ＭＳ Ｐゴシック" panose="020B0600070205080204" pitchFamily="34" charset="-128"/>
              </a:rPr>
              <a:t>Accidental symmetry in 1D EHM</a:t>
            </a:r>
            <a:r>
              <a:rPr lang="en-US" altLang="ja-JP" sz="3600">
                <a:solidFill>
                  <a:srgbClr val="3366FF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81603" name="Text Box 3">
            <a:extLst>
              <a:ext uri="{FF2B5EF4-FFF2-40B4-BE49-F238E27FC236}">
                <a16:creationId xmlns:a16="http://schemas.microsoft.com/office/drawing/2014/main" id="{5F76F4B2-D6B1-1345-FD3B-5AB7335AA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8432800" cy="43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ja-JP" altLang="en-US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When</a:t>
            </a:r>
            <a:r>
              <a:rPr lang="en-US" altLang="ja-JP" sz="1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ja-JP" sz="1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U=2V, 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</a:t>
            </a:r>
            <a:r>
              <a:rPr lang="en-US" altLang="ja-JP" sz="18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g</a:t>
            </a:r>
            <a:r>
              <a:rPr lang="en-US" altLang="ja-JP" sz="18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0 initially, and these values </a:t>
            </a:r>
            <a:r>
              <a:rPr lang="en-US" altLang="ja-JP" sz="1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do not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ja-JP" sz="1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flow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under the RG, 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so that they remain zero. This is an “accidental” symmetry and leads to the direct 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SDW-CDW transition, with a Luttinger liquid phase right at the transition line. 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There is no BOW phase within this approximation in standard g-ology</a:t>
            </a:r>
          </a:p>
          <a:p>
            <a:pPr eaLnBrk="1" hangingPunct="1"/>
            <a:endParaRPr lang="en-US" altLang="ja-JP" sz="1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But at finite values of the RG flow, </a:t>
            </a:r>
            <a:r>
              <a:rPr lang="en-US" altLang="ja-JP" sz="1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irrelevant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operators are not zero and can couple to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relevant operators, as long as momentum and energy are conserved: </a:t>
            </a:r>
            <a:r>
              <a:rPr lang="en-US" altLang="ja-JP" sz="1800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can the </a:t>
            </a:r>
          </a:p>
          <a:p>
            <a:pPr eaLnBrk="1" hangingPunct="1"/>
            <a:r>
              <a:rPr lang="en-US" altLang="ja-JP" sz="1800" i="1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irrelevant</a:t>
            </a:r>
            <a:r>
              <a:rPr lang="en-US" altLang="ja-JP" sz="1800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operators break the accidental symmetry and allow the BOW to emerge?   </a:t>
            </a:r>
          </a:p>
          <a:p>
            <a:pPr eaLnBrk="1" hangingPunct="1"/>
            <a:endParaRPr lang="en-US" altLang="ja-JP" sz="1800">
              <a:solidFill>
                <a:srgbClr val="CC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Key insight from Tsuchiizu and Furusaki (</a:t>
            </a:r>
            <a:r>
              <a:rPr lang="en-US" altLang="ja-JP" sz="1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PRL 2002, PRB 2004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): </a:t>
            </a:r>
            <a:r>
              <a:rPr lang="en-US" altLang="ja-JP" sz="1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ad hoc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procedure   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integrating out part of band (“higher order” perturbation theory) gives for </a:t>
            </a:r>
            <a:r>
              <a:rPr lang="en-US" altLang="ja-JP" sz="1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U-2V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</a:t>
            </a:r>
            <a:r>
              <a:rPr lang="en-US" altLang="ja-JP" sz="18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- g</a:t>
            </a:r>
            <a:r>
              <a:rPr lang="en-US" altLang="ja-JP" sz="18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ja-JP" sz="1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- aV</a:t>
            </a:r>
            <a:r>
              <a:rPr lang="en-US" altLang="ja-JP" sz="1800" i="1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ja-JP" sz="1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/t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ja-JP" sz="1800">
                <a:solidFill>
                  <a:srgbClr val="CC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If these are used as the bare values, the standard RG flow will give a BOW phase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r>
              <a:rPr lang="en-US" altLang="ja-JP" sz="1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115000"/>
              </a:lnSpc>
            </a:pPr>
            <a:endParaRPr lang="en-US" altLang="ja-JP" sz="18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ja-JP" altLang="en-US" sz="1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1604" name="Text Box 4">
            <a:extLst>
              <a:ext uri="{FF2B5EF4-FFF2-40B4-BE49-F238E27FC236}">
                <a16:creationId xmlns:a16="http://schemas.microsoft.com/office/drawing/2014/main" id="{AF82E184-2242-C35D-3E4B-4D3191E6C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09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ja-JP" altLang="en-US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half-filled EHM, the bare values of the g’s are:</a:t>
            </a:r>
            <a:endParaRPr lang="en-US" altLang="ja-JP" sz="18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1605" name="Text Box 5">
            <a:extLst>
              <a:ext uri="{FF2B5EF4-FFF2-40B4-BE49-F238E27FC236}">
                <a16:creationId xmlns:a16="http://schemas.microsoft.com/office/drawing/2014/main" id="{66267040-CD06-DCA5-9862-54C955B02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</a:t>
            </a:r>
            <a:r>
              <a:rPr lang="en-US" altLang="ja-JP" sz="18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g</a:t>
            </a:r>
            <a:r>
              <a:rPr lang="en-US" altLang="ja-JP" sz="18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</a:t>
            </a:r>
            <a:r>
              <a:rPr lang="en-US" altLang="ja-JP" sz="1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U-2V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and           g</a:t>
            </a:r>
            <a:r>
              <a:rPr lang="en-US" altLang="ja-JP" sz="18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g</a:t>
            </a:r>
            <a:r>
              <a:rPr lang="en-US" altLang="ja-JP" sz="18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4</a:t>
            </a: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</a:t>
            </a:r>
            <a:r>
              <a:rPr lang="en-US" altLang="ja-JP" sz="1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U+2V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Impact of e-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Couplings on Ordered Systems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65DB7B5-6E51-4E28-1E2A-1E9B8B02E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524" y="1600200"/>
            <a:ext cx="7110952" cy="4724400"/>
          </a:xfrm>
        </p:spPr>
      </p:pic>
    </p:spTree>
    <p:extLst>
      <p:ext uri="{BB962C8B-B14F-4D97-AF65-F5344CB8AC3E}">
        <p14:creationId xmlns:p14="http://schemas.microsoft.com/office/powerpoint/2010/main" val="425313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General Phonon Modes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AA39C96-8271-CD01-C274-D054CA2D5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692" y="1600200"/>
            <a:ext cx="6552616" cy="4724400"/>
          </a:xfrm>
        </p:spPr>
      </p:pic>
    </p:spTree>
    <p:extLst>
      <p:ext uri="{BB962C8B-B14F-4D97-AF65-F5344CB8AC3E}">
        <p14:creationId xmlns:p14="http://schemas.microsoft.com/office/powerpoint/2010/main" val="2165305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Cuprate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</a:t>
            </a:r>
            <a:r>
              <a:rPr lang="en-US" altLang="ja-JP" sz="32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1g 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and B</a:t>
            </a:r>
            <a:r>
              <a:rPr lang="en-US" altLang="ja-JP" sz="32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1g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Phonon Modes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hart, scatter chart&#10;&#10;Description automatically generated">
            <a:extLst>
              <a:ext uri="{FF2B5EF4-FFF2-40B4-BE49-F238E27FC236}">
                <a16:creationId xmlns:a16="http://schemas.microsoft.com/office/drawing/2014/main" id="{9399E91E-A53D-8FA0-82AB-931E447ED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6719" y="1600200"/>
            <a:ext cx="6550562" cy="4724400"/>
          </a:xfrm>
        </p:spPr>
      </p:pic>
    </p:spTree>
    <p:extLst>
      <p:ext uri="{BB962C8B-B14F-4D97-AF65-F5344CB8AC3E}">
        <p14:creationId xmlns:p14="http://schemas.microsoft.com/office/powerpoint/2010/main" val="199365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>
            <a:extLst>
              <a:ext uri="{FF2B5EF4-FFF2-40B4-BE49-F238E27FC236}">
                <a16:creationId xmlns:a16="http://schemas.microsoft.com/office/drawing/2014/main" id="{3B420922-2AA1-7893-EF9A-E50106746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577" y="452851"/>
            <a:ext cx="64347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ja-JP" sz="2800" dirty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CW Shattered: “BOW*” Phase in 1D EHM</a:t>
            </a:r>
          </a:p>
        </p:txBody>
      </p:sp>
      <p:sp>
        <p:nvSpPr>
          <p:cNvPr id="156675" name="Text Box 3">
            <a:extLst>
              <a:ext uri="{FF2B5EF4-FFF2-40B4-BE49-F238E27FC236}">
                <a16:creationId xmlns:a16="http://schemas.microsoft.com/office/drawing/2014/main" id="{1F7C2A03-15C6-1C21-6A8E-8E949063B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2" y="4176487"/>
            <a:ext cx="242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ja-JP" altLang="en-US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ja-JP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BOW order parameter:</a:t>
            </a:r>
          </a:p>
        </p:txBody>
      </p:sp>
      <p:graphicFrame>
        <p:nvGraphicFramePr>
          <p:cNvPr id="156676" name="Object 4">
            <a:extLst>
              <a:ext uri="{FF2B5EF4-FFF2-40B4-BE49-F238E27FC236}">
                <a16:creationId xmlns:a16="http://schemas.microsoft.com/office/drawing/2014/main" id="{FA3ACA52-ED67-7834-81E8-483C1E28D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723528"/>
              </p:ext>
            </p:extLst>
          </p:nvPr>
        </p:nvGraphicFramePr>
        <p:xfrm>
          <a:off x="3101730" y="4181090"/>
          <a:ext cx="3087728" cy="383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351700" imgH="7023100" progId="Equation.DSMT4">
                  <p:embed/>
                </p:oleObj>
              </mc:Choice>
              <mc:Fallback>
                <p:oleObj name="Equation" r:id="rId3" imgW="45351700" imgH="7023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730" y="4181090"/>
                        <a:ext cx="3087728" cy="383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7" name="Text Box 5">
            <a:extLst>
              <a:ext uri="{FF2B5EF4-FFF2-40B4-BE49-F238E27FC236}">
                <a16:creationId xmlns:a16="http://schemas.microsoft.com/office/drawing/2014/main" id="{78E14190-3B46-A51B-998F-249A2103C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458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ja-JP" altLang="en-US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ja-JP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1999, Nakamura suggested the existence of an intermediate “bond order wave” (BOW) phase (dimerized, modulated kinetic energy density) </a:t>
            </a:r>
            <a:r>
              <a:rPr lang="en-US" altLang="ja-JP" sz="18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based on level crossing spectroscopy method </a:t>
            </a:r>
            <a:r>
              <a:rPr lang="en-US" altLang="ja-JP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small system sizes (</a:t>
            </a:r>
            <a:r>
              <a:rPr lang="en-US" altLang="ja-JP" sz="1800" i="1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M. Nakamura, JPSJ 1999, PRB 2000).</a:t>
            </a:r>
          </a:p>
        </p:txBody>
      </p:sp>
      <p:grpSp>
        <p:nvGrpSpPr>
          <p:cNvPr id="156679" name="Group 7">
            <a:extLst>
              <a:ext uri="{FF2B5EF4-FFF2-40B4-BE49-F238E27FC236}">
                <a16:creationId xmlns:a16="http://schemas.microsoft.com/office/drawing/2014/main" id="{85A22A79-78F7-25E0-F899-696EE404B30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953000"/>
            <a:ext cx="7721600" cy="366713"/>
            <a:chOff x="386" y="2580"/>
            <a:chExt cx="3744" cy="414"/>
          </a:xfrm>
        </p:grpSpPr>
        <p:sp>
          <p:nvSpPr>
            <p:cNvPr id="156680" name="Text Box 8">
              <a:extLst>
                <a:ext uri="{FF2B5EF4-FFF2-40B4-BE49-F238E27FC236}">
                  <a16:creationId xmlns:a16="http://schemas.microsoft.com/office/drawing/2014/main" id="{716143C1-2FAB-5693-39C6-BBA1C0188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" y="2580"/>
              <a:ext cx="2832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ja-JP" altLang="en-US" sz="1800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56681" name="Group 9">
              <a:extLst>
                <a:ext uri="{FF2B5EF4-FFF2-40B4-BE49-F238E27FC236}">
                  <a16:creationId xmlns:a16="http://schemas.microsoft.com/office/drawing/2014/main" id="{0C402E8D-A419-0811-AF34-B85B0F980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" y="2667"/>
              <a:ext cx="3744" cy="288"/>
              <a:chOff x="192" y="2592"/>
              <a:chExt cx="3744" cy="288"/>
            </a:xfrm>
          </p:grpSpPr>
          <p:grpSp>
            <p:nvGrpSpPr>
              <p:cNvPr id="156682" name="Group 10">
                <a:extLst>
                  <a:ext uri="{FF2B5EF4-FFF2-40B4-BE49-F238E27FC236}">
                    <a16:creationId xmlns:a16="http://schemas.microsoft.com/office/drawing/2014/main" id="{F358FD4A-40EA-AE6F-9143-97E914F350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592"/>
                <a:ext cx="576" cy="288"/>
                <a:chOff x="1008" y="2880"/>
                <a:chExt cx="576" cy="288"/>
              </a:xfrm>
            </p:grpSpPr>
            <p:grpSp>
              <p:nvGrpSpPr>
                <p:cNvPr id="156683" name="Group 11">
                  <a:extLst>
                    <a:ext uri="{FF2B5EF4-FFF2-40B4-BE49-F238E27FC236}">
                      <a16:creationId xmlns:a16="http://schemas.microsoft.com/office/drawing/2014/main" id="{19701EF0-FD25-A2B1-6292-5CF24B94D5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6684" name="Oval 12">
                    <a:extLst>
                      <a:ext uri="{FF2B5EF4-FFF2-40B4-BE49-F238E27FC236}">
                        <a16:creationId xmlns:a16="http://schemas.microsoft.com/office/drawing/2014/main" id="{7DC39184-C8F8-1FD1-033E-1B794CB7DC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685" name="Line 13">
                    <a:extLst>
                      <a:ext uri="{FF2B5EF4-FFF2-40B4-BE49-F238E27FC236}">
                        <a16:creationId xmlns:a16="http://schemas.microsoft.com/office/drawing/2014/main" id="{96100AEF-BFCD-399D-6409-BD3B7EDE9B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6686" name="Oval 14">
                  <a:extLst>
                    <a:ext uri="{FF2B5EF4-FFF2-40B4-BE49-F238E27FC236}">
                      <a16:creationId xmlns:a16="http://schemas.microsoft.com/office/drawing/2014/main" id="{8503A0A5-B822-F718-C515-8EE9D23547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6687" name="Group 15">
                <a:extLst>
                  <a:ext uri="{FF2B5EF4-FFF2-40B4-BE49-F238E27FC236}">
                    <a16:creationId xmlns:a16="http://schemas.microsoft.com/office/drawing/2014/main" id="{E8503919-C724-8067-AFA0-ADB315DCCB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2592"/>
                <a:ext cx="576" cy="288"/>
                <a:chOff x="1008" y="2880"/>
                <a:chExt cx="576" cy="288"/>
              </a:xfrm>
            </p:grpSpPr>
            <p:grpSp>
              <p:nvGrpSpPr>
                <p:cNvPr id="156688" name="Group 16">
                  <a:extLst>
                    <a:ext uri="{FF2B5EF4-FFF2-40B4-BE49-F238E27FC236}">
                      <a16:creationId xmlns:a16="http://schemas.microsoft.com/office/drawing/2014/main" id="{E212353C-74F8-4E1A-DFBD-635BD559C6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6689" name="Oval 17">
                    <a:extLst>
                      <a:ext uri="{FF2B5EF4-FFF2-40B4-BE49-F238E27FC236}">
                        <a16:creationId xmlns:a16="http://schemas.microsoft.com/office/drawing/2014/main" id="{D429C9FD-028F-9030-4122-25F2CC565D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690" name="Line 18">
                    <a:extLst>
                      <a:ext uri="{FF2B5EF4-FFF2-40B4-BE49-F238E27FC236}">
                        <a16:creationId xmlns:a16="http://schemas.microsoft.com/office/drawing/2014/main" id="{56371024-00D6-A4AF-7EA0-769053FF96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6691" name="Oval 19">
                  <a:extLst>
                    <a:ext uri="{FF2B5EF4-FFF2-40B4-BE49-F238E27FC236}">
                      <a16:creationId xmlns:a16="http://schemas.microsoft.com/office/drawing/2014/main" id="{D5FCB88B-BB63-232D-D270-7746EBA96D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6692" name="Group 20">
                <a:extLst>
                  <a:ext uri="{FF2B5EF4-FFF2-40B4-BE49-F238E27FC236}">
                    <a16:creationId xmlns:a16="http://schemas.microsoft.com/office/drawing/2014/main" id="{00A214EF-A6B3-7964-F1D2-23037E263E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2592"/>
                <a:ext cx="576" cy="288"/>
                <a:chOff x="1008" y="2880"/>
                <a:chExt cx="576" cy="288"/>
              </a:xfrm>
            </p:grpSpPr>
            <p:grpSp>
              <p:nvGrpSpPr>
                <p:cNvPr id="156693" name="Group 21">
                  <a:extLst>
                    <a:ext uri="{FF2B5EF4-FFF2-40B4-BE49-F238E27FC236}">
                      <a16:creationId xmlns:a16="http://schemas.microsoft.com/office/drawing/2014/main" id="{7F285217-25FC-C201-0978-869897FD35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6694" name="Oval 22">
                    <a:extLst>
                      <a:ext uri="{FF2B5EF4-FFF2-40B4-BE49-F238E27FC236}">
                        <a16:creationId xmlns:a16="http://schemas.microsoft.com/office/drawing/2014/main" id="{3892D255-6397-B12B-C22F-61BF23AA31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695" name="Line 23">
                    <a:extLst>
                      <a:ext uri="{FF2B5EF4-FFF2-40B4-BE49-F238E27FC236}">
                        <a16:creationId xmlns:a16="http://schemas.microsoft.com/office/drawing/2014/main" id="{F50CA608-EC0F-3927-4288-2CE2621FA3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6696" name="Oval 24">
                  <a:extLst>
                    <a:ext uri="{FF2B5EF4-FFF2-40B4-BE49-F238E27FC236}">
                      <a16:creationId xmlns:a16="http://schemas.microsoft.com/office/drawing/2014/main" id="{FF924DAC-46D1-681B-F810-3536EB8847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6697" name="Group 25">
                <a:extLst>
                  <a:ext uri="{FF2B5EF4-FFF2-40B4-BE49-F238E27FC236}">
                    <a16:creationId xmlns:a16="http://schemas.microsoft.com/office/drawing/2014/main" id="{8A323E20-DC4F-C2E8-DFFD-B76A4823D4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2592"/>
                <a:ext cx="576" cy="288"/>
                <a:chOff x="1008" y="2880"/>
                <a:chExt cx="576" cy="288"/>
              </a:xfrm>
            </p:grpSpPr>
            <p:grpSp>
              <p:nvGrpSpPr>
                <p:cNvPr id="156698" name="Group 26">
                  <a:extLst>
                    <a:ext uri="{FF2B5EF4-FFF2-40B4-BE49-F238E27FC236}">
                      <a16:creationId xmlns:a16="http://schemas.microsoft.com/office/drawing/2014/main" id="{A3892AFC-169B-CC3F-0C79-63A429F2F4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6699" name="Oval 27">
                    <a:extLst>
                      <a:ext uri="{FF2B5EF4-FFF2-40B4-BE49-F238E27FC236}">
                        <a16:creationId xmlns:a16="http://schemas.microsoft.com/office/drawing/2014/main" id="{3D2C04C8-2E3F-5D3A-3332-5AF62BA192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700" name="Line 28">
                    <a:extLst>
                      <a:ext uri="{FF2B5EF4-FFF2-40B4-BE49-F238E27FC236}">
                        <a16:creationId xmlns:a16="http://schemas.microsoft.com/office/drawing/2014/main" id="{BC054469-25F6-B0F2-0CB2-91EB6151F1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6701" name="Oval 29">
                  <a:extLst>
                    <a:ext uri="{FF2B5EF4-FFF2-40B4-BE49-F238E27FC236}">
                      <a16:creationId xmlns:a16="http://schemas.microsoft.com/office/drawing/2014/main" id="{3D513897-F9DB-20EB-6952-846DF267C3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6702" name="Group 30">
                <a:extLst>
                  <a:ext uri="{FF2B5EF4-FFF2-40B4-BE49-F238E27FC236}">
                    <a16:creationId xmlns:a16="http://schemas.microsoft.com/office/drawing/2014/main" id="{681ECB47-63D2-59B5-3EEB-FB73004F11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2" y="2592"/>
                <a:ext cx="576" cy="288"/>
                <a:chOff x="1008" y="2880"/>
                <a:chExt cx="576" cy="288"/>
              </a:xfrm>
            </p:grpSpPr>
            <p:grpSp>
              <p:nvGrpSpPr>
                <p:cNvPr id="156703" name="Group 31">
                  <a:extLst>
                    <a:ext uri="{FF2B5EF4-FFF2-40B4-BE49-F238E27FC236}">
                      <a16:creationId xmlns:a16="http://schemas.microsoft.com/office/drawing/2014/main" id="{9D1DD51E-1589-EB00-9A89-F4F0518007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880"/>
                  <a:ext cx="576" cy="288"/>
                  <a:chOff x="1008" y="2880"/>
                  <a:chExt cx="576" cy="288"/>
                </a:xfrm>
              </p:grpSpPr>
              <p:sp>
                <p:nvSpPr>
                  <p:cNvPr id="156704" name="Oval 32">
                    <a:extLst>
                      <a:ext uri="{FF2B5EF4-FFF2-40B4-BE49-F238E27FC236}">
                        <a16:creationId xmlns:a16="http://schemas.microsoft.com/office/drawing/2014/main" id="{187E0D68-B679-B302-C80A-AB1FCC6D90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80"/>
                    <a:ext cx="288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705" name="Line 33">
                    <a:extLst>
                      <a:ext uri="{FF2B5EF4-FFF2-40B4-BE49-F238E27FC236}">
                        <a16:creationId xmlns:a16="http://schemas.microsoft.com/office/drawing/2014/main" id="{4F8D9735-50C8-FE03-530C-8759A04545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02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6706" name="Oval 34">
                  <a:extLst>
                    <a:ext uri="{FF2B5EF4-FFF2-40B4-BE49-F238E27FC236}">
                      <a16:creationId xmlns:a16="http://schemas.microsoft.com/office/drawing/2014/main" id="{F6DA0ACB-001A-8F65-7757-107ABC203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288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6707" name="Oval 35">
                <a:extLst>
                  <a:ext uri="{FF2B5EF4-FFF2-40B4-BE49-F238E27FC236}">
                    <a16:creationId xmlns:a16="http://schemas.microsoft.com/office/drawing/2014/main" id="{DD6CD121-E32E-73E3-4BBF-EDE64E49D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59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08" name="Line 36">
                <a:extLst>
                  <a:ext uri="{FF2B5EF4-FFF2-40B4-BE49-F238E27FC236}">
                    <a16:creationId xmlns:a16="http://schemas.microsoft.com/office/drawing/2014/main" id="{590BB653-A13B-D80F-6967-989B1E1E3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9" name="Oval 37">
                <a:extLst>
                  <a:ext uri="{FF2B5EF4-FFF2-40B4-BE49-F238E27FC236}">
                    <a16:creationId xmlns:a16="http://schemas.microsoft.com/office/drawing/2014/main" id="{80E10B8D-0B63-59F1-E720-16EF22040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592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10" name="Line 38">
                <a:extLst>
                  <a:ext uri="{FF2B5EF4-FFF2-40B4-BE49-F238E27FC236}">
                    <a16:creationId xmlns:a16="http://schemas.microsoft.com/office/drawing/2014/main" id="{99AF9940-1975-F193-5AB6-3AB1216BE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" y="273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711" name="Line 39">
              <a:extLst>
                <a:ext uri="{FF2B5EF4-FFF2-40B4-BE49-F238E27FC236}">
                  <a16:creationId xmlns:a16="http://schemas.microsoft.com/office/drawing/2014/main" id="{99784355-E086-A8A2-F1BE-903F79A9F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2715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2" name="Line 40">
              <a:extLst>
                <a:ext uri="{FF2B5EF4-FFF2-40B4-BE49-F238E27FC236}">
                  <a16:creationId xmlns:a16="http://schemas.microsoft.com/office/drawing/2014/main" id="{B1036642-3FB5-7EB8-3BF0-7E00A9A5B0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193" y="272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3" name="Line 41">
              <a:extLst>
                <a:ext uri="{FF2B5EF4-FFF2-40B4-BE49-F238E27FC236}">
                  <a16:creationId xmlns:a16="http://schemas.microsoft.com/office/drawing/2014/main" id="{70D42E94-A357-4165-5AD1-5C8EC2EBA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8" y="2715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4" name="Line 42">
              <a:extLst>
                <a:ext uri="{FF2B5EF4-FFF2-40B4-BE49-F238E27FC236}">
                  <a16:creationId xmlns:a16="http://schemas.microsoft.com/office/drawing/2014/main" id="{C23B8AB9-F9FE-EE20-8036-B9C1E5842A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354" y="2727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5" name="Line 43">
              <a:extLst>
                <a:ext uri="{FF2B5EF4-FFF2-40B4-BE49-F238E27FC236}">
                  <a16:creationId xmlns:a16="http://schemas.microsoft.com/office/drawing/2014/main" id="{BF67FB5A-C7AB-378C-AF84-F7120AFB38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8" y="2715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6" name="Line 44">
              <a:extLst>
                <a:ext uri="{FF2B5EF4-FFF2-40B4-BE49-F238E27FC236}">
                  <a16:creationId xmlns:a16="http://schemas.microsoft.com/office/drawing/2014/main" id="{12061A01-E902-B4A9-A317-E2B25E87A7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485" y="272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18" name="Text Box 46">
            <a:extLst>
              <a:ext uri="{FF2B5EF4-FFF2-40B4-BE49-F238E27FC236}">
                <a16:creationId xmlns:a16="http://schemas.microsoft.com/office/drawing/2014/main" id="{1CC78D5E-2992-1C38-8E31-81EB16DFD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908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>
              <a:ea typeface="ＭＳ Ｐゴシック" panose="020B0600070205080204" pitchFamily="34" charset="-128"/>
            </a:endParaRPr>
          </a:p>
        </p:txBody>
      </p:sp>
      <p:pic>
        <p:nvPicPr>
          <p:cNvPr id="156719" name="Picture 47">
            <a:extLst>
              <a:ext uri="{FF2B5EF4-FFF2-40B4-BE49-F238E27FC236}">
                <a16:creationId xmlns:a16="http://schemas.microsoft.com/office/drawing/2014/main" id="{C9A2C399-472C-408D-28A6-E87B784C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7338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720" name="Text Box 48">
            <a:extLst>
              <a:ext uri="{FF2B5EF4-FFF2-40B4-BE49-F238E27FC236}">
                <a16:creationId xmlns:a16="http://schemas.microsoft.com/office/drawing/2014/main" id="{BD9BAD8A-1295-B74E-272D-CC7262056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146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156721" name="Rectangle 49">
            <a:extLst>
              <a:ext uri="{FF2B5EF4-FFF2-40B4-BE49-F238E27FC236}">
                <a16:creationId xmlns:a16="http://schemas.microsoft.com/office/drawing/2014/main" id="{6A3413D2-9FF8-5A89-3FE7-C73DD8033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2862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" pitchFamily="2" charset="0"/>
                <a:ea typeface="ＭＳ Ｐゴシック" panose="020B0600070205080204" pitchFamily="34" charset="-128"/>
              </a:rPr>
              <a:t>CDW: spin &amp; charge gaps</a:t>
            </a:r>
          </a:p>
          <a:p>
            <a:r>
              <a:rPr lang="en-US" altLang="ja-JP" sz="2000">
                <a:latin typeface="Times" pitchFamily="2" charset="0"/>
                <a:ea typeface="ＭＳ Ｐゴシック" panose="020B0600070205080204" pitchFamily="34" charset="-128"/>
              </a:rPr>
              <a:t>BOW: spin &amp; charge gaps</a:t>
            </a:r>
          </a:p>
          <a:p>
            <a:r>
              <a:rPr lang="en-US" altLang="ja-JP" sz="2000">
                <a:latin typeface="Times" pitchFamily="2" charset="0"/>
                <a:ea typeface="ＭＳ Ｐゴシック" panose="020B0600070205080204" pitchFamily="34" charset="-128"/>
              </a:rPr>
              <a:t>SDW: only charge gap</a:t>
            </a:r>
            <a:endParaRPr lang="en-US" altLang="ja-JP" sz="240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56722" name="Text Box 50">
            <a:extLst>
              <a:ext uri="{FF2B5EF4-FFF2-40B4-BE49-F238E27FC236}">
                <a16:creationId xmlns:a16="http://schemas.microsoft.com/office/drawing/2014/main" id="{7A140603-0F36-8F96-AEBA-E8BF8C6B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791200"/>
            <a:ext cx="723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>
              <a:ea typeface="ＭＳ Ｐゴシック" panose="020B0600070205080204" pitchFamily="34" charset="-128"/>
            </a:endParaRPr>
          </a:p>
        </p:txBody>
      </p:sp>
      <p:grpSp>
        <p:nvGrpSpPr>
          <p:cNvPr id="156723" name="Group 51">
            <a:extLst>
              <a:ext uri="{FF2B5EF4-FFF2-40B4-BE49-F238E27FC236}">
                <a16:creationId xmlns:a16="http://schemas.microsoft.com/office/drawing/2014/main" id="{2663DD24-A8B5-7965-7E81-B437E3CA1660}"/>
              </a:ext>
            </a:extLst>
          </p:cNvPr>
          <p:cNvGrpSpPr>
            <a:grpSpLocks/>
          </p:cNvGrpSpPr>
          <p:nvPr/>
        </p:nvGrpSpPr>
        <p:grpSpPr bwMode="auto">
          <a:xfrm>
            <a:off x="657839" y="5489784"/>
            <a:ext cx="7086600" cy="457200"/>
            <a:chOff x="655" y="2216"/>
            <a:chExt cx="4433" cy="338"/>
          </a:xfrm>
        </p:grpSpPr>
        <p:pic>
          <p:nvPicPr>
            <p:cNvPr id="156724" name="Picture 52">
              <a:extLst>
                <a:ext uri="{FF2B5EF4-FFF2-40B4-BE49-F238E27FC236}">
                  <a16:creationId xmlns:a16="http://schemas.microsoft.com/office/drawing/2014/main" id="{A6B67E09-28D2-AB50-4BAF-3B91A8D47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" y="2216"/>
              <a:ext cx="3780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725" name="Rectangle 53">
              <a:extLst>
                <a:ext uri="{FF2B5EF4-FFF2-40B4-BE49-F238E27FC236}">
                  <a16:creationId xmlns:a16="http://schemas.microsoft.com/office/drawing/2014/main" id="{EF6B11FF-AF96-BF6D-A659-DCE8CF055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" y="2252"/>
              <a:ext cx="115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ja-JP" altLang="en-US" sz="2000">
                <a:latin typeface="Times" pitchFamily="2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56726" name="Text Box 54">
            <a:extLst>
              <a:ext uri="{FF2B5EF4-FFF2-40B4-BE49-F238E27FC236}">
                <a16:creationId xmlns:a16="http://schemas.microsoft.com/office/drawing/2014/main" id="{6A91ECD9-D49D-3073-5408-F61EEE468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Two “cartoon” views: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6A4B6-6F03-912C-85F1-2589BFFBED30}"/>
              </a:ext>
            </a:extLst>
          </p:cNvPr>
          <p:cNvSpPr txBox="1"/>
          <p:nvPr/>
        </p:nvSpPr>
        <p:spPr>
          <a:xfrm>
            <a:off x="5181602" y="3545306"/>
            <a:ext cx="6871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“BOW” also called “BCDW”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1FB5B-EA2A-D7BE-98AF-45A3959745BC}"/>
              </a:ext>
            </a:extLst>
          </p:cNvPr>
          <p:cNvSpPr txBox="1"/>
          <p:nvPr/>
        </p:nvSpPr>
        <p:spPr>
          <a:xfrm>
            <a:off x="518160" y="6131343"/>
            <a:ext cx="8389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!! Existence of BOW confirmed by “SSE” QMC !! </a:t>
            </a:r>
            <a:r>
              <a:rPr lang="en-US" altLang="ja-JP" sz="160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ja-JP" sz="1600" i="1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Sengupta, Sandvik, </a:t>
            </a:r>
            <a:r>
              <a:rPr lang="en-US" altLang="ja-JP" i="1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DKC</a:t>
            </a:r>
            <a:r>
              <a:rPr lang="en-US" altLang="ja-JP" sz="1600" i="1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 PRB 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>
            <a:extLst>
              <a:ext uri="{FF2B5EF4-FFF2-40B4-BE49-F238E27FC236}">
                <a16:creationId xmlns:a16="http://schemas.microsoft.com/office/drawing/2014/main" id="{327BF4B8-6290-1C19-14EF-69213337F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889" y="298722"/>
            <a:ext cx="70877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3200" dirty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How to capture BOW in 1D EHM in RG?</a:t>
            </a:r>
          </a:p>
        </p:txBody>
      </p:sp>
      <p:graphicFrame>
        <p:nvGraphicFramePr>
          <p:cNvPr id="161806" name="Object 14">
            <a:extLst>
              <a:ext uri="{FF2B5EF4-FFF2-40B4-BE49-F238E27FC236}">
                <a16:creationId xmlns:a16="http://schemas.microsoft.com/office/drawing/2014/main" id="{585D3104-031B-9F33-A305-A1E250D4A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063870"/>
              </p:ext>
            </p:extLst>
          </p:nvPr>
        </p:nvGraphicFramePr>
        <p:xfrm>
          <a:off x="1617606" y="2634905"/>
          <a:ext cx="2139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66600" imgH="5270500" progId="Equation.DSMT4">
                  <p:embed/>
                </p:oleObj>
              </mc:Choice>
              <mc:Fallback>
                <p:oleObj name="Equation" r:id="rId3" imgW="24866600" imgH="5270500" progId="Equation.DSMT4">
                  <p:embed/>
                  <p:pic>
                    <p:nvPicPr>
                      <p:cNvPr id="161806" name="Object 14">
                        <a:extLst>
                          <a:ext uri="{FF2B5EF4-FFF2-40B4-BE49-F238E27FC236}">
                            <a16:creationId xmlns:a16="http://schemas.microsoft.com/office/drawing/2014/main" id="{585D3104-031B-9F33-A305-A1E250D4A7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06" y="2634905"/>
                        <a:ext cx="213995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07" name="Text Box 15">
            <a:extLst>
              <a:ext uri="{FF2B5EF4-FFF2-40B4-BE49-F238E27FC236}">
                <a16:creationId xmlns:a16="http://schemas.microsoft.com/office/drawing/2014/main" id="{2CE5FB8C-B2FF-5BA5-AEC1-521EF523C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2439458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8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</a:t>
            </a:r>
            <a:r>
              <a:rPr lang="en-US" altLang="ja-JP" sz="1800" i="1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161809" name="Text Box 17">
            <a:extLst>
              <a:ext uri="{FF2B5EF4-FFF2-40B4-BE49-F238E27FC236}">
                <a16:creationId xmlns:a16="http://schemas.microsoft.com/office/drawing/2014/main" id="{CC269C3A-B816-11C8-1365-108B6242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2465657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</a:t>
            </a:r>
            <a:r>
              <a:rPr lang="en-US" altLang="ja-JP" sz="1800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</a:p>
        </p:txBody>
      </p:sp>
      <p:sp>
        <p:nvSpPr>
          <p:cNvPr id="161795" name="Line 3">
            <a:extLst>
              <a:ext uri="{FF2B5EF4-FFF2-40B4-BE49-F238E27FC236}">
                <a16:creationId xmlns:a16="http://schemas.microsoft.com/office/drawing/2014/main" id="{08F22588-FA59-5B90-0630-C56CFA890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1727" y="2479675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6" name="Line 4">
            <a:extLst>
              <a:ext uri="{FF2B5EF4-FFF2-40B4-BE49-F238E27FC236}">
                <a16:creationId xmlns:a16="http://schemas.microsoft.com/office/drawing/2014/main" id="{47FA4418-9D34-1264-92B4-8F34F231C5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555" y="2477589"/>
            <a:ext cx="11303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7" name="Line 5">
            <a:extLst>
              <a:ext uri="{FF2B5EF4-FFF2-40B4-BE49-F238E27FC236}">
                <a16:creationId xmlns:a16="http://schemas.microsoft.com/office/drawing/2014/main" id="{6974F4FA-1E56-7791-E073-48CC7C235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9762" y="297815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8" name="Line 6">
            <a:extLst>
              <a:ext uri="{FF2B5EF4-FFF2-40B4-BE49-F238E27FC236}">
                <a16:creationId xmlns:a16="http://schemas.microsoft.com/office/drawing/2014/main" id="{74BB9DD8-2E29-4066-5146-D767F2A29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0353" y="2972371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1799" name="Group 7">
            <a:extLst>
              <a:ext uri="{FF2B5EF4-FFF2-40B4-BE49-F238E27FC236}">
                <a16:creationId xmlns:a16="http://schemas.microsoft.com/office/drawing/2014/main" id="{590EC9A2-6749-A425-3E14-DC5E49CCBDD8}"/>
              </a:ext>
            </a:extLst>
          </p:cNvPr>
          <p:cNvGrpSpPr>
            <a:grpSpLocks/>
          </p:cNvGrpSpPr>
          <p:nvPr/>
        </p:nvGrpSpPr>
        <p:grpSpPr bwMode="auto">
          <a:xfrm>
            <a:off x="5398294" y="2528887"/>
            <a:ext cx="236538" cy="449263"/>
            <a:chOff x="2352" y="2496"/>
            <a:chExt cx="672" cy="3168"/>
          </a:xfrm>
        </p:grpSpPr>
        <p:sp>
          <p:nvSpPr>
            <p:cNvPr id="161800" name="Arc 8">
              <a:extLst>
                <a:ext uri="{FF2B5EF4-FFF2-40B4-BE49-F238E27FC236}">
                  <a16:creationId xmlns:a16="http://schemas.microsoft.com/office/drawing/2014/main" id="{6DC0FDC7-8735-3432-FA59-26E97516E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2496"/>
              <a:ext cx="288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96"/>
                <a:gd name="T2" fmla="*/ 2961 w 21600"/>
                <a:gd name="T3" fmla="*/ 42996 h 42996"/>
                <a:gd name="T4" fmla="*/ 0 w 21600"/>
                <a:gd name="T5" fmla="*/ 21600 h 4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96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85"/>
                    <a:pt x="13644" y="41517"/>
                    <a:pt x="2961" y="42996"/>
                  </a:cubicBezTo>
                </a:path>
                <a:path w="21600" h="42996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85"/>
                    <a:pt x="13644" y="41517"/>
                    <a:pt x="2961" y="429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1" name="Arc 9">
              <a:extLst>
                <a:ext uri="{FF2B5EF4-FFF2-40B4-BE49-F238E27FC236}">
                  <a16:creationId xmlns:a16="http://schemas.microsoft.com/office/drawing/2014/main" id="{40DC1DA9-D8F9-0DCC-F035-A84CB5CB6B8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52" y="3024"/>
              <a:ext cx="288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96"/>
                <a:gd name="T2" fmla="*/ 2961 w 21600"/>
                <a:gd name="T3" fmla="*/ 42996 h 42996"/>
                <a:gd name="T4" fmla="*/ 0 w 21600"/>
                <a:gd name="T5" fmla="*/ 21600 h 4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96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85"/>
                    <a:pt x="13644" y="41517"/>
                    <a:pt x="2961" y="42996"/>
                  </a:cubicBezTo>
                </a:path>
                <a:path w="21600" h="42996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85"/>
                    <a:pt x="13644" y="41517"/>
                    <a:pt x="2961" y="429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2" name="Arc 10">
              <a:extLst>
                <a:ext uri="{FF2B5EF4-FFF2-40B4-BE49-F238E27FC236}">
                  <a16:creationId xmlns:a16="http://schemas.microsoft.com/office/drawing/2014/main" id="{36784772-1D64-D930-F56C-8418C009B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4608"/>
              <a:ext cx="288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96"/>
                <a:gd name="T2" fmla="*/ 2961 w 21600"/>
                <a:gd name="T3" fmla="*/ 42996 h 42996"/>
                <a:gd name="T4" fmla="*/ 0 w 21600"/>
                <a:gd name="T5" fmla="*/ 21600 h 4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96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85"/>
                    <a:pt x="13644" y="41517"/>
                    <a:pt x="2961" y="42996"/>
                  </a:cubicBezTo>
                </a:path>
                <a:path w="21600" h="42996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85"/>
                    <a:pt x="13644" y="41517"/>
                    <a:pt x="2961" y="429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3" name="Arc 11">
              <a:extLst>
                <a:ext uri="{FF2B5EF4-FFF2-40B4-BE49-F238E27FC236}">
                  <a16:creationId xmlns:a16="http://schemas.microsoft.com/office/drawing/2014/main" id="{C81295FC-DB81-7ADE-E217-0687E0A1409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44" y="5136"/>
              <a:ext cx="288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96"/>
                <a:gd name="T2" fmla="*/ 2961 w 21600"/>
                <a:gd name="T3" fmla="*/ 42996 h 42996"/>
                <a:gd name="T4" fmla="*/ 0 w 21600"/>
                <a:gd name="T5" fmla="*/ 21600 h 4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96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85"/>
                    <a:pt x="13644" y="41517"/>
                    <a:pt x="2961" y="42996"/>
                  </a:cubicBezTo>
                </a:path>
                <a:path w="21600" h="42996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85"/>
                    <a:pt x="13644" y="41517"/>
                    <a:pt x="2961" y="429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4" name="Arc 12">
              <a:extLst>
                <a:ext uri="{FF2B5EF4-FFF2-40B4-BE49-F238E27FC236}">
                  <a16:creationId xmlns:a16="http://schemas.microsoft.com/office/drawing/2014/main" id="{F1236F21-1323-B08D-70FB-B60A7FE48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3552"/>
              <a:ext cx="288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96"/>
                <a:gd name="T2" fmla="*/ 2961 w 21600"/>
                <a:gd name="T3" fmla="*/ 42996 h 42996"/>
                <a:gd name="T4" fmla="*/ 0 w 21600"/>
                <a:gd name="T5" fmla="*/ 21600 h 4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96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85"/>
                    <a:pt x="13644" y="41517"/>
                    <a:pt x="2961" y="42996"/>
                  </a:cubicBezTo>
                </a:path>
                <a:path w="21600" h="42996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85"/>
                    <a:pt x="13644" y="41517"/>
                    <a:pt x="2961" y="429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Arc 13">
              <a:extLst>
                <a:ext uri="{FF2B5EF4-FFF2-40B4-BE49-F238E27FC236}">
                  <a16:creationId xmlns:a16="http://schemas.microsoft.com/office/drawing/2014/main" id="{E13398D5-BAF4-3F78-3BC1-767D5F0F71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448" y="4080"/>
              <a:ext cx="288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96"/>
                <a:gd name="T2" fmla="*/ 2961 w 21600"/>
                <a:gd name="T3" fmla="*/ 42996 h 42996"/>
                <a:gd name="T4" fmla="*/ 0 w 21600"/>
                <a:gd name="T5" fmla="*/ 21600 h 4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96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85"/>
                    <a:pt x="13644" y="41517"/>
                    <a:pt x="2961" y="42996"/>
                  </a:cubicBezTo>
                </a:path>
                <a:path w="21600" h="42996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85"/>
                    <a:pt x="13644" y="41517"/>
                    <a:pt x="2961" y="429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10" name="Text Box 18">
            <a:extLst>
              <a:ext uri="{FF2B5EF4-FFF2-40B4-BE49-F238E27FC236}">
                <a16:creationId xmlns:a16="http://schemas.microsoft.com/office/drawing/2014/main" id="{20DD4E1D-92B4-F059-9994-A84ED29FC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2" y="2983025"/>
            <a:ext cx="1279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</a:t>
            </a:r>
            <a:r>
              <a:rPr lang="en-US" altLang="ja-JP" sz="1800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4</a:t>
            </a:r>
            <a:r>
              <a:rPr lang="en-US" altLang="ja-JP" sz="1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=k</a:t>
            </a:r>
            <a:r>
              <a:rPr lang="en-US" altLang="ja-JP" sz="1800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ja-JP" sz="1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+k</a:t>
            </a:r>
            <a:r>
              <a:rPr lang="en-US" altLang="ja-JP" sz="1800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ja-JP" sz="1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-k</a:t>
            </a:r>
            <a:r>
              <a:rPr lang="en-US" altLang="ja-JP" sz="1800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</a:p>
        </p:txBody>
      </p:sp>
      <p:sp>
        <p:nvSpPr>
          <p:cNvPr id="161811" name="AutoShape 19">
            <a:extLst>
              <a:ext uri="{FF2B5EF4-FFF2-40B4-BE49-F238E27FC236}">
                <a16:creationId xmlns:a16="http://schemas.microsoft.com/office/drawing/2014/main" id="{B2EF97C9-361F-D594-9708-B9C5B92BC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249" y="2201729"/>
            <a:ext cx="401751" cy="21289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2" name="Text Box 20">
            <a:extLst>
              <a:ext uri="{FF2B5EF4-FFF2-40B4-BE49-F238E27FC236}">
                <a16:creationId xmlns:a16="http://schemas.microsoft.com/office/drawing/2014/main" id="{C03D780A-675A-D982-D6CC-16F12A563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777" y="3332961"/>
            <a:ext cx="4978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where, </a:t>
            </a:r>
            <a:r>
              <a:rPr lang="en-US" altLang="ja-JP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</a:t>
            </a:r>
            <a:r>
              <a:rPr lang="en-US" altLang="ja-JP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ja-JP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k</a:t>
            </a:r>
            <a:r>
              <a:rPr lang="en-US" altLang="ja-JP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ja-JP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</a:t>
            </a:r>
            <a:r>
              <a:rPr lang="en-US" altLang="ja-JP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</a:t>
            </a:r>
            <a:r>
              <a:rPr lang="en-US" altLang="ja-JP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ja-JP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can be </a:t>
            </a:r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anywhere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in the Brillouin zone.</a:t>
            </a:r>
          </a:p>
        </p:txBody>
      </p:sp>
      <p:sp>
        <p:nvSpPr>
          <p:cNvPr id="161814" name="Text Box 22">
            <a:extLst>
              <a:ext uri="{FF2B5EF4-FFF2-40B4-BE49-F238E27FC236}">
                <a16:creationId xmlns:a16="http://schemas.microsoft.com/office/drawing/2014/main" id="{641C07C0-BF98-4E5D-59F2-872A5477B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2635250"/>
            <a:ext cx="246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ja-JP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1815" name="Text Box 23">
            <a:extLst>
              <a:ext uri="{FF2B5EF4-FFF2-40B4-BE49-F238E27FC236}">
                <a16:creationId xmlns:a16="http://schemas.microsoft.com/office/drawing/2014/main" id="{0F2835CF-79FB-C2C4-08A4-0857C7460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26" y="1063792"/>
            <a:ext cx="82724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ja-JP" altLang="en-US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ja-JP" sz="18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ccidental degeneracy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requires inclusion of nominally irrelevant operators coupled to relevant    </a:t>
            </a:r>
          </a:p>
          <a:p>
            <a:pPr eaLnBrk="1" hangingPunct="1"/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operators by generalizing g-ology to a </a:t>
            </a:r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functional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RG (=</a:t>
            </a:r>
            <a:r>
              <a:rPr lang="en-US" altLang="ja-JP" dirty="0" err="1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fRG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with many scattering processes.    </a:t>
            </a:r>
          </a:p>
          <a:p>
            <a:pPr eaLnBrk="1" hangingPunct="1"/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(Recall “patch RG,” </a:t>
            </a:r>
            <a:r>
              <a:rPr lang="en-US" altLang="ja-JP" i="1" dirty="0" err="1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Zanchi</a:t>
            </a:r>
            <a:r>
              <a:rPr lang="en-US" altLang="ja-JP" i="1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Schulz, PRB 2000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). </a:t>
            </a:r>
          </a:p>
        </p:txBody>
      </p:sp>
      <p:graphicFrame>
        <p:nvGraphicFramePr>
          <p:cNvPr id="161816" name="Object 24">
            <a:extLst>
              <a:ext uri="{FF2B5EF4-FFF2-40B4-BE49-F238E27FC236}">
                <a16:creationId xmlns:a16="http://schemas.microsoft.com/office/drawing/2014/main" id="{7F2604C7-4925-0F04-B48D-D1CB448CFC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1650" y="3244850"/>
          <a:ext cx="1524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28900" imgH="4978400" progId="Equation.DSMT4">
                  <p:embed/>
                </p:oleObj>
              </mc:Choice>
              <mc:Fallback>
                <p:oleObj name="Equation" r:id="rId5" imgW="2628900" imgH="4978400" progId="Equation.DSMT4">
                  <p:embed/>
                  <p:pic>
                    <p:nvPicPr>
                      <p:cNvPr id="161816" name="Object 24">
                        <a:extLst>
                          <a:ext uri="{FF2B5EF4-FFF2-40B4-BE49-F238E27FC236}">
                            <a16:creationId xmlns:a16="http://schemas.microsoft.com/office/drawing/2014/main" id="{7F2604C7-4925-0F04-B48D-D1CB448CFC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3244850"/>
                        <a:ext cx="1524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17" name="Object 25">
            <a:extLst>
              <a:ext uri="{FF2B5EF4-FFF2-40B4-BE49-F238E27FC236}">
                <a16:creationId xmlns:a16="http://schemas.microsoft.com/office/drawing/2014/main" id="{425FE636-04CB-4C47-5375-859539A6A9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080221"/>
              </p:ext>
            </p:extLst>
          </p:nvPr>
        </p:nvGraphicFramePr>
        <p:xfrm>
          <a:off x="4776844" y="1908235"/>
          <a:ext cx="1506481" cy="24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35600" imgH="5270500" progId="Equation.DSMT4">
                  <p:embed/>
                </p:oleObj>
              </mc:Choice>
              <mc:Fallback>
                <p:oleObj name="Equation" r:id="rId7" imgW="18135600" imgH="5270500" progId="Equation.DSMT4">
                  <p:embed/>
                  <p:pic>
                    <p:nvPicPr>
                      <p:cNvPr id="161817" name="Object 25">
                        <a:extLst>
                          <a:ext uri="{FF2B5EF4-FFF2-40B4-BE49-F238E27FC236}">
                            <a16:creationId xmlns:a16="http://schemas.microsoft.com/office/drawing/2014/main" id="{425FE636-04CB-4C47-5375-859539A6A9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844" y="1908235"/>
                        <a:ext cx="1506481" cy="246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23" name="Text Box 31">
            <a:extLst>
              <a:ext uri="{FF2B5EF4-FFF2-40B4-BE49-F238E27FC236}">
                <a16:creationId xmlns:a16="http://schemas.microsoft.com/office/drawing/2014/main" id="{9B7D2CFD-3ABC-4CE5-B338-A9633BB7F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6170613"/>
            <a:ext cx="24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en-US" altLang="ja-JP" sz="24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112E9517-DBFD-DAC4-73D0-5815192D8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94" y="298302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</a:t>
            </a:r>
            <a:r>
              <a:rPr lang="en-US" altLang="ja-JP" sz="1800" i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ECA1B36-969A-B9C5-876D-18F338F9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98" y="3667768"/>
            <a:ext cx="2605765" cy="130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F54CCA9B-B812-9654-9F2A-3553F6C60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88" y="3798960"/>
            <a:ext cx="51241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Discretization scheme for N = 10 radial divisions in momentum: 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no frequency dependence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12724FAB-36A6-8E8C-D12A-E3C74F3D1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1074" y="4726059"/>
            <a:ext cx="3114732" cy="1965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198E08-7608-3BB9-FE19-7B38A1A671D6}"/>
              </a:ext>
            </a:extLst>
          </p:cNvPr>
          <p:cNvSpPr txBox="1"/>
          <p:nvPr/>
        </p:nvSpPr>
        <p:spPr>
          <a:xfrm>
            <a:off x="416226" y="4379820"/>
            <a:ext cx="5184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K-M Tam, S-W Tsai, DKC PRL 96 036408 (2006</a:t>
            </a:r>
            <a:r>
              <a:rPr lang="en-US" sz="1200" dirty="0">
                <a:solidFill>
                  <a:srgbClr val="00B050"/>
                </a:solidFill>
              </a:rPr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123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7630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Algorithmic Developments: Our New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</a:t>
            </a:r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Method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56D4E0-6D8A-A6A8-DCED-8A139F383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4814" y="1600200"/>
            <a:ext cx="6874371" cy="4724400"/>
          </a:xfrm>
        </p:spPr>
      </p:pic>
    </p:spTree>
    <p:extLst>
      <p:ext uri="{BB962C8B-B14F-4D97-AF65-F5344CB8AC3E}">
        <p14:creationId xmlns:p14="http://schemas.microsoft.com/office/powerpoint/2010/main" val="161979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Closing the Hierarchy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5518DD34-3BC6-D309-5F75-E49CDE5E3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281" y="1600200"/>
            <a:ext cx="7825437" cy="4724400"/>
          </a:xfrm>
        </p:spPr>
      </p:pic>
    </p:spTree>
    <p:extLst>
      <p:ext uri="{BB962C8B-B14F-4D97-AF65-F5344CB8AC3E}">
        <p14:creationId xmlns:p14="http://schemas.microsoft.com/office/powerpoint/2010/main" val="96324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FD284F0E-6852-2048-642C-7822D8E54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(decoupled) </a:t>
            </a:r>
            <a:r>
              <a:rPr lang="en-US" altLang="ja-JP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fRG</a:t>
            </a:r>
            <a:endParaRPr lang="ja-JP" altLang="en-US" sz="320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58B599D1-6767-8690-A392-4F991EA3A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1683" y="1600200"/>
            <a:ext cx="6840634" cy="4724400"/>
          </a:xfrm>
        </p:spPr>
      </p:pic>
    </p:spTree>
    <p:extLst>
      <p:ext uri="{BB962C8B-B14F-4D97-AF65-F5344CB8AC3E}">
        <p14:creationId xmlns:p14="http://schemas.microsoft.com/office/powerpoint/2010/main" val="1399103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2"/>
  <p:tag name="DEFAULTRESOLUTION" val="1200"/>
  <p:tag name="DEFAULTWORKAROUNDTRANSPARENCYBUG" val="False"/>
  <p:tag name="DEFAULTTRANSPARENT" val="False"/>
  <p:tag name="DEFAULTBLEND" val="False"/>
  <p:tag name="DEFAULTBITMAP" val="pngmono"/>
  <p:tag name="TEX2PSBATCH" val="latex --interaction=nonstopmode $(base).tex; dvips -D $(res) -E -o $(base).ps $(base).dvi"/>
  <p:tag name="TEX2PS" val="latex $(base).tex; dvips -D $(res) -E -o $(base).ps $(base).dvi"/>
  <p:tag name="DEFAULTDISPLAYSOURCE" val="\documentclass{slides}\pagestyle{empty}&#13;&#10;\begin{document}&#13;&#10;&#13;&#10;\end{document}&#13;&#10;"/>
  <p:tag name="USEBOLDAMS" val="False"/>
  <p:tag name="EMBEDFONTS" val="False"/>
  <p:tag name="USEAMSFONTS" val="True"/>
  <p:tag name="TEXPOINTINIT" val=""/>
  <p:tag name="DEFAULTFONTSIZE" val="10"/>
  <p:tag name="DEFAULTWIDTH" val="348"/>
  <p:tag name="DEFAULTHEIGHT" val="278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4998</TotalTime>
  <Words>2926</Words>
  <Application>Microsoft Macintosh PowerPoint</Application>
  <PresentationFormat>On-screen Show (4:3)</PresentationFormat>
  <Paragraphs>277</Paragraphs>
  <Slides>46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Bauhaus 93</vt:lpstr>
      <vt:lpstr>Symbol</vt:lpstr>
      <vt:lpstr>Times</vt:lpstr>
      <vt:lpstr>Times New Roman</vt:lpstr>
      <vt:lpstr>Verdana</vt:lpstr>
      <vt:lpstr>Watermark</vt:lpstr>
      <vt:lpstr>Equation</vt:lpstr>
      <vt:lpstr>Generalized fRG Solver for Strongly Correlated Systems</vt:lpstr>
      <vt:lpstr>Outline</vt:lpstr>
      <vt:lpstr>Brief Historical Review: Conventional RG</vt:lpstr>
      <vt:lpstr>PowerPoint Presentation</vt:lpstr>
      <vt:lpstr>PowerPoint Presentation</vt:lpstr>
      <vt:lpstr>PowerPoint Presentation</vt:lpstr>
      <vt:lpstr>Algorithmic Developments: Our New fRG Method</vt:lpstr>
      <vt:lpstr>Closing the Hierarchy</vt:lpstr>
      <vt:lpstr>The (decoupled) fRG</vt:lpstr>
      <vt:lpstr>The actual flow equations for S and G</vt:lpstr>
      <vt:lpstr>The (decoupled) fRG for G in the three channels</vt:lpstr>
      <vt:lpstr>Inclusion of Phonons in our fRG</vt:lpstr>
      <vt:lpstr>The (decoupled) fRG in pictures</vt:lpstr>
      <vt:lpstr>Familiar Example: The 1D EHM (tUV) model</vt:lpstr>
      <vt:lpstr>PowerPoint Presentation</vt:lpstr>
      <vt:lpstr>fRG flow for Multiband Hamiltonians</vt:lpstr>
      <vt:lpstr>Expansion of the fRG equations</vt:lpstr>
      <vt:lpstr>Singular Value Decomposition of the Vertex</vt:lpstr>
      <vt:lpstr>When and why do we need the decoupled fRG ?</vt:lpstr>
      <vt:lpstr>Applications of our fRG Method</vt:lpstr>
      <vt:lpstr>Models for Cuprate Compounds</vt:lpstr>
      <vt:lpstr>Interaction vertices in Cuprate Compounds</vt:lpstr>
      <vt:lpstr>One-band model for Cuprates: 2D tUV (!)</vt:lpstr>
      <vt:lpstr>One-band model for Cuprates: 2D tUV (!)</vt:lpstr>
      <vt:lpstr>The two-band model for Cuprates</vt:lpstr>
      <vt:lpstr>Two-band structure of Cuprate compounds</vt:lpstr>
      <vt:lpstr>Quasiparticle weight of the two-band Model</vt:lpstr>
      <vt:lpstr>Ordering in the two band Cuprate Model</vt:lpstr>
      <vt:lpstr>Ab initio results for Nickelates</vt:lpstr>
      <vt:lpstr>fRG  results for Nickelates</vt:lpstr>
      <vt:lpstr>Shameless advertisement for Package “fRGd" </vt:lpstr>
      <vt:lpstr>Features of fRGd package</vt:lpstr>
      <vt:lpstr>Conclusions</vt:lpstr>
      <vt:lpstr>Selected Relevant References</vt:lpstr>
      <vt:lpstr>PowerPoint Presentation</vt:lpstr>
      <vt:lpstr>PowerPoint Presentation</vt:lpstr>
      <vt:lpstr>The three band Model for Cuprates</vt:lpstr>
      <vt:lpstr>Quasiparticle weight of the three band Model</vt:lpstr>
      <vt:lpstr>Susceptibilities of three band Model</vt:lpstr>
      <vt:lpstr>Models for Cuprate Compounds</vt:lpstr>
      <vt:lpstr>Flow of the truncated vertex in two band Model</vt:lpstr>
      <vt:lpstr>Scale Dependent Propagator</vt:lpstr>
      <vt:lpstr>PowerPoint Presentation</vt:lpstr>
      <vt:lpstr>Impact of e-ph Couplings on Ordered Systems</vt:lpstr>
      <vt:lpstr>General Phonon Modes</vt:lpstr>
      <vt:lpstr>The Cuprate A1g and B1g Phonon Modes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this talk goes here</dc:title>
  <dc:creator>kara</dc:creator>
  <cp:lastModifiedBy>Campbell, David</cp:lastModifiedBy>
  <cp:revision>382</cp:revision>
  <cp:lastPrinted>2022-07-27T18:31:18Z</cp:lastPrinted>
  <dcterms:created xsi:type="dcterms:W3CDTF">2003-04-29T16:09:37Z</dcterms:created>
  <dcterms:modified xsi:type="dcterms:W3CDTF">2022-07-28T10:51:50Z</dcterms:modified>
</cp:coreProperties>
</file>