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4.jpeg" ContentType="image/jpeg"/>
  <Override PartName="/ppt/media/image48.png" ContentType="image/png"/>
  <Override PartName="/ppt/media/image4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.jpeg" ContentType="image/jpe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13.png" ContentType="image/png"/>
  <Override PartName="/ppt/media/image1.png" ContentType="image/png"/>
  <Override PartName="/ppt/media/image39.png" ContentType="image/png"/>
  <Override PartName="/ppt/media/image9.png" ContentType="image/png"/>
  <Override PartName="/ppt/media/image20.png" ContentType="image/png"/>
  <Override PartName="/ppt/media/image57.png" ContentType="image/png"/>
  <Override PartName="/ppt/media/image21.png" ContentType="image/png"/>
  <Override PartName="/ppt/media/image58.png" ContentType="image/png"/>
  <Override PartName="/ppt/media/image59.png" ContentType="image/png"/>
  <Override PartName="/ppt/media/image22.png" ContentType="image/png"/>
  <Override PartName="/ppt/media/image23.png" ContentType="image/png"/>
  <Override PartName="/ppt/media/image60.png" ContentType="image/png"/>
  <Override PartName="/ppt/media/image62.png" ContentType="image/png"/>
  <Override PartName="/ppt/media/image63.png" ContentType="image/png"/>
  <Override PartName="/ppt/media/image27.png" ContentType="image/png"/>
  <Override PartName="/ppt/media/image64.png" ContentType="image/png"/>
  <Override PartName="/ppt/media/image15.jpeg" ContentType="image/jpeg"/>
  <Override PartName="/ppt/media/image66.png" ContentType="image/png"/>
  <Override PartName="/ppt/media/image78.png" ContentType="image/png"/>
  <Override PartName="/ppt/media/image77.png" ContentType="image/png"/>
  <Override PartName="/ppt/media/image40.png" ContentType="image/png"/>
  <Override PartName="/ppt/media/image76.png" ContentType="image/png"/>
  <Override PartName="/ppt/media/image65.png" ContentType="image/png"/>
  <Override PartName="/ppt/media/image80.jpeg" ContentType="image/jpeg"/>
  <Override PartName="/ppt/media/image81.jpeg" ContentType="image/jpe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70.png" ContentType="image/png"/>
  <Override PartName="/ppt/media/image28.png" ContentType="image/png"/>
  <Override PartName="/ppt/media/image68.png" ContentType="image/png"/>
  <Override PartName="/ppt/media/image2.jpeg" ContentType="image/jpeg"/>
  <Override PartName="/ppt/media/image31.png" ContentType="image/png"/>
  <Override PartName="/ppt/media/image67.png" ContentType="image/png"/>
  <Override PartName="/ppt/media/image30.png" ContentType="image/png"/>
  <Override PartName="/ppt/media/image82.png" ContentType="image/png"/>
  <Override PartName="/ppt/media/image17.png" ContentType="image/png"/>
  <Override PartName="/ppt/media/image16.png" ContentType="image/png"/>
  <Override PartName="/ppt/media/image14.png" ContentType="image/png"/>
  <Override PartName="/ppt/media/image10.jpeg" ContentType="image/jpeg"/>
  <Override PartName="/ppt/media/image24.png" ContentType="image/png"/>
  <Override PartName="/ppt/media/image11.jpeg" ContentType="image/jpeg"/>
  <Override PartName="/ppt/media/image25.png" ContentType="image/png"/>
  <Override PartName="/ppt/media/image61.png" ContentType="image/png"/>
  <Override PartName="/ppt/media/image5.jpeg" ContentType="image/jpeg"/>
  <Override PartName="/ppt/media/image50.png" ContentType="image/png"/>
  <Override PartName="/ppt/media/image18.png" ContentType="image/png"/>
  <Override PartName="/ppt/media/image83.png" ContentType="image/png"/>
  <Override PartName="/ppt/media/image6.png" ContentType="image/png"/>
  <Override PartName="/ppt/media/image36.png" ContentType="image/png"/>
  <Override PartName="/ppt/media/image19.png" ContentType="image/png"/>
  <Override PartName="/ppt/media/image79.jpeg" ContentType="image/jpe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media/image26.png" ContentType="image/png"/>
  <Override PartName="/ppt/media/image8.jpeg" ContentType="image/jpeg"/>
  <Override PartName="/ppt/media/image38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88000" y="485352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7892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18528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8292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28800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18528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8292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288000" y="3988800"/>
            <a:ext cx="8569080" cy="1655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856908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288000" y="3988800"/>
            <a:ext cx="8569080" cy="1655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892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288000" y="485352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67892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318528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08292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28800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body"/>
          </p:nvPr>
        </p:nvSpPr>
        <p:spPr>
          <a:xfrm>
            <a:off x="318528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608292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288000" y="3988800"/>
            <a:ext cx="8569080" cy="1655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856908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856908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67892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288000" y="485352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467892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318528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082920" y="398880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body"/>
          </p:nvPr>
        </p:nvSpPr>
        <p:spPr>
          <a:xfrm>
            <a:off x="28800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 type="body"/>
          </p:nvPr>
        </p:nvSpPr>
        <p:spPr>
          <a:xfrm>
            <a:off x="318528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7"/>
          <p:cNvSpPr>
            <a:spLocks noGrp="1"/>
          </p:cNvSpPr>
          <p:nvPr>
            <p:ph type="body"/>
          </p:nvPr>
        </p:nvSpPr>
        <p:spPr>
          <a:xfrm>
            <a:off x="6082920" y="4853520"/>
            <a:ext cx="275904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1655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8920" y="485352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8800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8920" y="3988800"/>
            <a:ext cx="418140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288000" y="4853520"/>
            <a:ext cx="8569080" cy="78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1123920" y="6227640"/>
            <a:ext cx="4250880" cy="63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de-DE" sz="900" spc="-1" strike="noStrike">
                <a:solidFill>
                  <a:srgbClr val="00549f"/>
                </a:solidFill>
                <a:latin typeface="Arial"/>
              </a:rPr>
              <a:t>Dante M. Kennes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00549f"/>
                </a:solidFill>
                <a:latin typeface="Arial"/>
              </a:rPr>
              <a:t>Nonequilibrium Physics by the Functional Renormalization Group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900" spc="-1" strike="noStrike">
                <a:solidFill>
                  <a:srgbClr val="00549f"/>
                </a:solidFill>
                <a:latin typeface="Arial"/>
              </a:rPr>
              <a:t>Theoretische Physik der kondensierten Materie  | RWTH Aachen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" name="Line 2"/>
          <p:cNvSpPr/>
          <p:nvPr/>
        </p:nvSpPr>
        <p:spPr>
          <a:xfrm>
            <a:off x="287280" y="814320"/>
            <a:ext cx="856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Line 3"/>
          <p:cNvSpPr/>
          <p:nvPr/>
        </p:nvSpPr>
        <p:spPr>
          <a:xfrm>
            <a:off x="287280" y="6040080"/>
            <a:ext cx="856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1" descr=""/>
          <p:cNvPicPr/>
          <p:nvPr/>
        </p:nvPicPr>
        <p:blipFill>
          <a:blip r:embed="rId2"/>
          <a:stretch/>
        </p:blipFill>
        <p:spPr>
          <a:xfrm>
            <a:off x="6300360" y="6057360"/>
            <a:ext cx="2757600" cy="855360"/>
          </a:xfrm>
          <a:prstGeom prst="rect">
            <a:avLst/>
          </a:prstGeom>
          <a:ln>
            <a:noFill/>
          </a:ln>
        </p:spPr>
      </p:pic>
      <p:pic>
        <p:nvPicPr>
          <p:cNvPr id="4" name="Picture 13" descr=""/>
          <p:cNvPicPr/>
          <p:nvPr/>
        </p:nvPicPr>
        <p:blipFill>
          <a:blip r:embed="rId3"/>
          <a:stretch/>
        </p:blipFill>
        <p:spPr>
          <a:xfrm>
            <a:off x="5076000" y="6084000"/>
            <a:ext cx="941400" cy="683640"/>
          </a:xfrm>
          <a:prstGeom prst="rect">
            <a:avLst/>
          </a:prstGeom>
          <a:ln>
            <a:noFill/>
          </a:ln>
        </p:spPr>
      </p:pic>
      <p:pic>
        <p:nvPicPr>
          <p:cNvPr id="5" name="Grafik 6" descr=""/>
          <p:cNvPicPr/>
          <p:nvPr/>
        </p:nvPicPr>
        <p:blipFill>
          <a:blip r:embed="rId4"/>
          <a:srcRect l="0" t="48966" r="0" b="13240"/>
          <a:stretch/>
        </p:blipFill>
        <p:spPr>
          <a:xfrm>
            <a:off x="0" y="0"/>
            <a:ext cx="9143640" cy="2303280"/>
          </a:xfrm>
          <a:prstGeom prst="rect">
            <a:avLst/>
          </a:prstGeom>
          <a:ln w="9360"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288000" y="2487600"/>
            <a:ext cx="8567640" cy="539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00549f"/>
                </a:solidFill>
                <a:latin typeface="Arial"/>
              </a:rPr>
              <a:t>Titelmasterformat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ustomShape 5"/>
          <p:cNvSpPr/>
          <p:nvPr/>
        </p:nvSpPr>
        <p:spPr>
          <a:xfrm>
            <a:off x="805320" y="6129360"/>
            <a:ext cx="4090320" cy="683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Picture 12" descr=""/>
          <p:cNvPicPr/>
          <p:nvPr/>
        </p:nvPicPr>
        <p:blipFill>
          <a:blip r:embed="rId5"/>
          <a:stretch/>
        </p:blipFill>
        <p:spPr>
          <a:xfrm>
            <a:off x="2375640" y="6252480"/>
            <a:ext cx="2385720" cy="488520"/>
          </a:xfrm>
          <a:prstGeom prst="rect">
            <a:avLst/>
          </a:prstGeom>
          <a:ln>
            <a:noFill/>
          </a:ln>
        </p:spPr>
      </p:pic>
      <p:pic>
        <p:nvPicPr>
          <p:cNvPr id="9" name="Picture 13" descr=""/>
          <p:cNvPicPr/>
          <p:nvPr/>
        </p:nvPicPr>
        <p:blipFill>
          <a:blip r:embed="rId6"/>
          <a:stretch/>
        </p:blipFill>
        <p:spPr>
          <a:xfrm>
            <a:off x="108720" y="6147360"/>
            <a:ext cx="1366560" cy="647640"/>
          </a:xfrm>
          <a:prstGeom prst="rect">
            <a:avLst/>
          </a:prstGeom>
          <a:ln>
            <a:noFill/>
          </a:ln>
        </p:spPr>
      </p:pic>
      <p:pic>
        <p:nvPicPr>
          <p:cNvPr id="10" name="Picture 14" descr=""/>
          <p:cNvPicPr/>
          <p:nvPr/>
        </p:nvPicPr>
        <p:blipFill>
          <a:blip r:embed="rId7"/>
          <a:stretch/>
        </p:blipFill>
        <p:spPr>
          <a:xfrm>
            <a:off x="1554840" y="6129360"/>
            <a:ext cx="676440" cy="676440"/>
          </a:xfrm>
          <a:prstGeom prst="rect">
            <a:avLst/>
          </a:prstGeom>
          <a:ln>
            <a:noFill/>
          </a:ln>
        </p:spPr>
      </p:pic>
      <p:sp>
        <p:nvSpPr>
          <p:cNvPr id="11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60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64764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86364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89532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89532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89532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89532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1123920" y="6227640"/>
            <a:ext cx="4250880" cy="63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de-DE" sz="900" spc="-1" strike="noStrike">
                <a:solidFill>
                  <a:srgbClr val="00549f"/>
                </a:solidFill>
                <a:latin typeface="Arial"/>
              </a:rPr>
              <a:t>Dante M. Kennes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00549f"/>
                </a:solidFill>
                <a:latin typeface="Arial"/>
              </a:rPr>
              <a:t>Nonequilibrium Physics by the Functional Renormalization Group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900" spc="-1" strike="noStrike">
                <a:solidFill>
                  <a:srgbClr val="00549f"/>
                </a:solidFill>
                <a:latin typeface="Arial"/>
              </a:rPr>
              <a:t>Theoretische Physik der kondensierten Materie  | RWTH Aachen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49" name="Line 2"/>
          <p:cNvSpPr/>
          <p:nvPr/>
        </p:nvSpPr>
        <p:spPr>
          <a:xfrm>
            <a:off x="287280" y="814320"/>
            <a:ext cx="856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Line 3"/>
          <p:cNvSpPr/>
          <p:nvPr/>
        </p:nvSpPr>
        <p:spPr>
          <a:xfrm>
            <a:off x="287280" y="6040080"/>
            <a:ext cx="856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" name="Picture 1" descr=""/>
          <p:cNvPicPr/>
          <p:nvPr/>
        </p:nvPicPr>
        <p:blipFill>
          <a:blip r:embed="rId2"/>
          <a:stretch/>
        </p:blipFill>
        <p:spPr>
          <a:xfrm>
            <a:off x="6300360" y="6057360"/>
            <a:ext cx="2757600" cy="855360"/>
          </a:xfrm>
          <a:prstGeom prst="rect">
            <a:avLst/>
          </a:prstGeom>
          <a:ln>
            <a:noFill/>
          </a:ln>
        </p:spPr>
      </p:pic>
      <p:pic>
        <p:nvPicPr>
          <p:cNvPr id="52" name="Picture 13" descr=""/>
          <p:cNvPicPr/>
          <p:nvPr/>
        </p:nvPicPr>
        <p:blipFill>
          <a:blip r:embed="rId3"/>
          <a:stretch/>
        </p:blipFill>
        <p:spPr>
          <a:xfrm>
            <a:off x="5076000" y="6084000"/>
            <a:ext cx="941400" cy="683640"/>
          </a:xfrm>
          <a:prstGeom prst="rect">
            <a:avLst/>
          </a:prstGeom>
          <a:ln>
            <a:noFill/>
          </a:ln>
        </p:spPr>
      </p:pic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288000" y="201600"/>
            <a:ext cx="8567640" cy="543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1" lang="de-DE" sz="2000" spc="-1" strike="noStrike">
                <a:solidFill>
                  <a:srgbClr val="00549f"/>
                </a:solidFill>
                <a:latin typeface="Arial"/>
              </a:rPr>
              <a:t>Titelmasterformat durch Klicken bearbeiten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288000" y="1152000"/>
            <a:ext cx="8567640" cy="251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</a:rPr>
              <a:t>Textmasterformat bearbeiten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287280" y="1684800"/>
            <a:ext cx="8569080" cy="3750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Textmasterformat bearbeiten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ftr"/>
          </p:nvPr>
        </p:nvSpPr>
        <p:spPr>
          <a:xfrm>
            <a:off x="287280" y="6227640"/>
            <a:ext cx="731520" cy="396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123920" y="6227640"/>
            <a:ext cx="4250880" cy="63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de-DE" sz="900" spc="-1" strike="noStrike">
                <a:solidFill>
                  <a:srgbClr val="00549f"/>
                </a:solidFill>
                <a:latin typeface="Arial"/>
              </a:rPr>
              <a:t>Dante M. Kennes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00549f"/>
                </a:solidFill>
                <a:latin typeface="Arial"/>
              </a:rPr>
              <a:t>Nonequilibrium Physics by the Functional Renormalization Group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900" spc="-1" strike="noStrike">
                <a:solidFill>
                  <a:srgbClr val="00549f"/>
                </a:solidFill>
                <a:latin typeface="Arial"/>
              </a:rPr>
              <a:t>Theoretische Physik der kondensierten Materie  | RWTH Aachen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94" name="Line 2"/>
          <p:cNvSpPr/>
          <p:nvPr/>
        </p:nvSpPr>
        <p:spPr>
          <a:xfrm>
            <a:off x="287280" y="814320"/>
            <a:ext cx="856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Line 3"/>
          <p:cNvSpPr/>
          <p:nvPr/>
        </p:nvSpPr>
        <p:spPr>
          <a:xfrm>
            <a:off x="287280" y="6040080"/>
            <a:ext cx="856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" name="Picture 1" descr=""/>
          <p:cNvPicPr/>
          <p:nvPr/>
        </p:nvPicPr>
        <p:blipFill>
          <a:blip r:embed="rId2"/>
          <a:stretch/>
        </p:blipFill>
        <p:spPr>
          <a:xfrm>
            <a:off x="6300360" y="6057360"/>
            <a:ext cx="2757600" cy="855360"/>
          </a:xfrm>
          <a:prstGeom prst="rect">
            <a:avLst/>
          </a:prstGeom>
          <a:ln>
            <a:noFill/>
          </a:ln>
        </p:spPr>
      </p:pic>
      <p:pic>
        <p:nvPicPr>
          <p:cNvPr id="97" name="Picture 13" descr=""/>
          <p:cNvPicPr/>
          <p:nvPr/>
        </p:nvPicPr>
        <p:blipFill>
          <a:blip r:embed="rId3"/>
          <a:stretch/>
        </p:blipFill>
        <p:spPr>
          <a:xfrm>
            <a:off x="5076000" y="6084000"/>
            <a:ext cx="941400" cy="683640"/>
          </a:xfrm>
          <a:prstGeom prst="rect">
            <a:avLst/>
          </a:prstGeom>
          <a:ln>
            <a:noFill/>
          </a:ln>
        </p:spPr>
      </p:pic>
      <p:sp>
        <p:nvSpPr>
          <p:cNvPr id="98" name="Line 4"/>
          <p:cNvSpPr/>
          <p:nvPr/>
        </p:nvSpPr>
        <p:spPr>
          <a:xfrm>
            <a:off x="287280" y="6040080"/>
            <a:ext cx="856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5"/>
          <p:cNvSpPr/>
          <p:nvPr/>
        </p:nvSpPr>
        <p:spPr>
          <a:xfrm>
            <a:off x="287280" y="2169360"/>
            <a:ext cx="856908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</a:pPr>
            <a:r>
              <a:rPr b="1" lang="de-DE" sz="3200" spc="-1" strike="noStrike">
                <a:solidFill>
                  <a:srgbClr val="00549f"/>
                </a:solidFill>
                <a:latin typeface="Arial"/>
              </a:rPr>
              <a:t>Thank you</a:t>
            </a:r>
            <a:br/>
            <a:r>
              <a:rPr b="1" lang="de-DE" sz="3200" spc="-1" strike="noStrike">
                <a:solidFill>
                  <a:srgbClr val="00549f"/>
                </a:solidFill>
                <a:latin typeface="Arial"/>
              </a:rPr>
              <a:t>for your attention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6"/>
          <p:cNvSpPr>
            <a:spLocks noGrp="1"/>
          </p:cNvSpPr>
          <p:nvPr>
            <p:ph type="body"/>
          </p:nvPr>
        </p:nvSpPr>
        <p:spPr>
          <a:xfrm>
            <a:off x="288000" y="3988800"/>
            <a:ext cx="8569080" cy="1655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Textmasterformat bearbeiten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7"/>
          <p:cNvSpPr>
            <a:spLocks noGrp="1"/>
          </p:cNvSpPr>
          <p:nvPr>
            <p:ph type="ftr"/>
          </p:nvPr>
        </p:nvSpPr>
        <p:spPr>
          <a:xfrm>
            <a:off x="287280" y="6227640"/>
            <a:ext cx="731520" cy="396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02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288000" y="2664000"/>
            <a:ext cx="8567640" cy="105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90000"/>
              </a:lnSpc>
            </a:pPr>
            <a:r>
              <a:rPr b="0" lang="en-US" sz="3200" spc="-1" strike="noStrike">
                <a:solidFill>
                  <a:srgbClr val="00549f"/>
                </a:solidFill>
                <a:latin typeface="Arial"/>
              </a:rPr>
              <a:t>Nonequilibrium Physics by the Functional Renormalization Group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288000" y="3828240"/>
            <a:ext cx="8567640" cy="165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Dante M. Kennes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RWTH Aachen University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and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Max Planck Institute for the Structure and Dynamics of Matter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7128360" y="5727960"/>
            <a:ext cx="274284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Berlin, July 28</a:t>
            </a:r>
            <a:r>
              <a:rPr b="0" lang="en-US" sz="1400" spc="-1" strike="noStrike" baseline="30000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2022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2" name="Picture 4" descr=""/>
          <p:cNvPicPr/>
          <p:nvPr/>
        </p:nvPicPr>
        <p:blipFill>
          <a:blip r:embed="rId1"/>
          <a:srcRect l="394" t="9980" r="331" b="52726"/>
          <a:stretch/>
        </p:blipFill>
        <p:spPr>
          <a:xfrm>
            <a:off x="-360" y="-243360"/>
            <a:ext cx="9142560" cy="255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"/>
          <p:cNvPicPr/>
          <p:nvPr/>
        </p:nvPicPr>
        <p:blipFill>
          <a:blip r:embed="rId1"/>
          <a:srcRect l="34642" t="11504" r="37792" b="82377"/>
          <a:stretch/>
        </p:blipFill>
        <p:spPr>
          <a:xfrm>
            <a:off x="2015640" y="439560"/>
            <a:ext cx="2138040" cy="305280"/>
          </a:xfrm>
          <a:prstGeom prst="rect">
            <a:avLst/>
          </a:prstGeom>
          <a:ln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275040" y="945000"/>
            <a:ext cx="8567640" cy="4053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2"/>
          <p:cNvSpPr/>
          <p:nvPr/>
        </p:nvSpPr>
        <p:spPr>
          <a:xfrm>
            <a:off x="275040" y="88740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Floquet theory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Periodic driving?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TextShape 4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231" name="Picture 8" descr=""/>
          <p:cNvPicPr/>
          <p:nvPr/>
        </p:nvPicPr>
        <p:blipFill>
          <a:blip r:embed="rId2"/>
          <a:srcRect l="31510" t="867" r="34522" b="45517"/>
          <a:stretch/>
        </p:blipFill>
        <p:spPr>
          <a:xfrm>
            <a:off x="7357320" y="44640"/>
            <a:ext cx="1605600" cy="1228680"/>
          </a:xfrm>
          <a:prstGeom prst="rect">
            <a:avLst/>
          </a:prstGeom>
          <a:ln>
            <a:noFill/>
          </a:ln>
        </p:spPr>
      </p:pic>
      <p:sp>
        <p:nvSpPr>
          <p:cNvPr id="232" name="CustomShape 5"/>
          <p:cNvSpPr/>
          <p:nvPr/>
        </p:nvSpPr>
        <p:spPr>
          <a:xfrm>
            <a:off x="1006200" y="3499920"/>
            <a:ext cx="1223640" cy="389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Picture 7" descr=""/>
          <p:cNvPicPr/>
          <p:nvPr/>
        </p:nvPicPr>
        <p:blipFill>
          <a:blip r:embed="rId3"/>
          <a:srcRect l="1568" t="32281" r="37398" b="-714"/>
          <a:stretch/>
        </p:blipFill>
        <p:spPr>
          <a:xfrm>
            <a:off x="798840" y="2587680"/>
            <a:ext cx="4572000" cy="3303720"/>
          </a:xfrm>
          <a:prstGeom prst="rect">
            <a:avLst/>
          </a:prstGeom>
          <a:ln>
            <a:noFill/>
          </a:ln>
        </p:spPr>
      </p:pic>
      <p:pic>
        <p:nvPicPr>
          <p:cNvPr id="234" name="Picture 9" descr=""/>
          <p:cNvPicPr/>
          <p:nvPr/>
        </p:nvPicPr>
        <p:blipFill>
          <a:blip r:embed="rId4"/>
          <a:stretch/>
        </p:blipFill>
        <p:spPr>
          <a:xfrm>
            <a:off x="318600" y="1316520"/>
            <a:ext cx="5532480" cy="1009080"/>
          </a:xfrm>
          <a:prstGeom prst="rect">
            <a:avLst/>
          </a:prstGeom>
          <a:ln>
            <a:noFill/>
          </a:ln>
        </p:spPr>
      </p:pic>
      <p:pic>
        <p:nvPicPr>
          <p:cNvPr id="235" name="Picture 15" descr=""/>
          <p:cNvPicPr/>
          <p:nvPr/>
        </p:nvPicPr>
        <p:blipFill>
          <a:blip r:embed="rId5"/>
          <a:srcRect l="-5" t="17465" r="96363" b="75375"/>
          <a:stretch/>
        </p:blipFill>
        <p:spPr>
          <a:xfrm>
            <a:off x="609480" y="2601000"/>
            <a:ext cx="177840" cy="232560"/>
          </a:xfrm>
          <a:prstGeom prst="rect">
            <a:avLst/>
          </a:prstGeom>
          <a:ln>
            <a:noFill/>
          </a:ln>
        </p:spPr>
      </p:pic>
      <p:pic>
        <p:nvPicPr>
          <p:cNvPr id="236" name="Picture 16" descr=""/>
          <p:cNvPicPr/>
          <p:nvPr/>
        </p:nvPicPr>
        <p:blipFill>
          <a:blip r:embed="rId6"/>
          <a:srcRect l="-5" t="17465" r="96363" b="75375"/>
          <a:stretch/>
        </p:blipFill>
        <p:spPr>
          <a:xfrm>
            <a:off x="605880" y="3461760"/>
            <a:ext cx="177840" cy="232560"/>
          </a:xfrm>
          <a:prstGeom prst="rect">
            <a:avLst/>
          </a:prstGeom>
          <a:ln>
            <a:noFill/>
          </a:ln>
        </p:spPr>
      </p:pic>
      <p:pic>
        <p:nvPicPr>
          <p:cNvPr id="237" name="Picture 18" descr=""/>
          <p:cNvPicPr/>
          <p:nvPr/>
        </p:nvPicPr>
        <p:blipFill>
          <a:blip r:embed="rId7"/>
          <a:srcRect l="-5" t="17465" r="96363" b="75375"/>
          <a:stretch/>
        </p:blipFill>
        <p:spPr>
          <a:xfrm>
            <a:off x="605880" y="4530240"/>
            <a:ext cx="177840" cy="232560"/>
          </a:xfrm>
          <a:prstGeom prst="rect">
            <a:avLst/>
          </a:prstGeom>
          <a:ln>
            <a:noFill/>
          </a:ln>
        </p:spPr>
      </p:pic>
      <p:sp>
        <p:nvSpPr>
          <p:cNvPr id="238" name="CustomShape 6"/>
          <p:cNvSpPr/>
          <p:nvPr/>
        </p:nvSpPr>
        <p:spPr>
          <a:xfrm>
            <a:off x="2627640" y="2342880"/>
            <a:ext cx="2835000" cy="270360"/>
          </a:xfrm>
          <a:prstGeom prst="arc">
            <a:avLst>
              <a:gd name="adj1" fmla="val 13043005"/>
              <a:gd name="adj2" fmla="val 19441655"/>
            </a:avLst>
          </a:prstGeom>
          <a:noFill/>
          <a:ln w="22320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4" descr=""/>
          <p:cNvPicPr/>
          <p:nvPr/>
        </p:nvPicPr>
        <p:blipFill>
          <a:blip r:embed="rId1"/>
          <a:srcRect l="34642" t="11504" r="37792" b="82377"/>
          <a:stretch/>
        </p:blipFill>
        <p:spPr>
          <a:xfrm>
            <a:off x="2015640" y="439560"/>
            <a:ext cx="2138040" cy="305280"/>
          </a:xfrm>
          <a:prstGeom prst="rect">
            <a:avLst/>
          </a:prstGeom>
          <a:ln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275040" y="945000"/>
            <a:ext cx="8567640" cy="4053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1" name="CustomShape 2"/>
          <p:cNvSpPr/>
          <p:nvPr/>
        </p:nvSpPr>
        <p:spPr>
          <a:xfrm>
            <a:off x="275040" y="88740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set up FRG in Floquet space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42" name="TextShape 3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Periodic driving?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TextShape 4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244" name="Picture 8" descr=""/>
          <p:cNvPicPr/>
          <p:nvPr/>
        </p:nvPicPr>
        <p:blipFill>
          <a:blip r:embed="rId2"/>
          <a:srcRect l="31510" t="867" r="34522" b="45517"/>
          <a:stretch/>
        </p:blipFill>
        <p:spPr>
          <a:xfrm>
            <a:off x="7357320" y="44640"/>
            <a:ext cx="1605600" cy="1228680"/>
          </a:xfrm>
          <a:prstGeom prst="rect">
            <a:avLst/>
          </a:prstGeom>
          <a:ln>
            <a:noFill/>
          </a:ln>
        </p:spPr>
      </p:pic>
      <p:pic>
        <p:nvPicPr>
          <p:cNvPr id="245" name="Picture 3" descr=""/>
          <p:cNvPicPr/>
          <p:nvPr/>
        </p:nvPicPr>
        <p:blipFill>
          <a:blip r:embed="rId3"/>
          <a:srcRect l="24878" t="0" r="13448" b="60838"/>
          <a:stretch/>
        </p:blipFill>
        <p:spPr>
          <a:xfrm>
            <a:off x="2519640" y="1348560"/>
            <a:ext cx="4104000" cy="1561320"/>
          </a:xfrm>
          <a:prstGeom prst="rect">
            <a:avLst/>
          </a:prstGeom>
          <a:ln>
            <a:noFill/>
          </a:ln>
        </p:spPr>
      </p:pic>
      <p:pic>
        <p:nvPicPr>
          <p:cNvPr id="246" name="Picture 13" descr=""/>
          <p:cNvPicPr/>
          <p:nvPr/>
        </p:nvPicPr>
        <p:blipFill>
          <a:blip r:embed="rId4"/>
          <a:srcRect l="0" t="43812" r="0" b="0"/>
          <a:stretch/>
        </p:blipFill>
        <p:spPr>
          <a:xfrm>
            <a:off x="1114200" y="3579840"/>
            <a:ext cx="6654960" cy="2240640"/>
          </a:xfrm>
          <a:prstGeom prst="rect">
            <a:avLst/>
          </a:prstGeom>
          <a:ln>
            <a:noFill/>
          </a:ln>
        </p:spPr>
      </p:pic>
      <p:pic>
        <p:nvPicPr>
          <p:cNvPr id="247" name="Picture 17" descr=""/>
          <p:cNvPicPr/>
          <p:nvPr/>
        </p:nvPicPr>
        <p:blipFill>
          <a:blip r:embed="rId5"/>
          <a:srcRect l="0" t="39289" r="83231" b="48073"/>
          <a:stretch/>
        </p:blipFill>
        <p:spPr>
          <a:xfrm>
            <a:off x="653400" y="2995920"/>
            <a:ext cx="1115640" cy="503640"/>
          </a:xfrm>
          <a:prstGeom prst="rect">
            <a:avLst/>
          </a:prstGeom>
          <a:ln>
            <a:noFill/>
          </a:ln>
        </p:spPr>
      </p:pic>
      <p:sp>
        <p:nvSpPr>
          <p:cNvPr id="248" name="CustomShape 5"/>
          <p:cNvSpPr/>
          <p:nvPr/>
        </p:nvSpPr>
        <p:spPr>
          <a:xfrm>
            <a:off x="1006200" y="3499920"/>
            <a:ext cx="1223640" cy="389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6"/>
          <p:cNvSpPr/>
          <p:nvPr/>
        </p:nvSpPr>
        <p:spPr>
          <a:xfrm>
            <a:off x="4362840" y="304920"/>
            <a:ext cx="30265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Phys. Rev. Lett. 116, 026801 (2016)</a:t>
            </a:r>
            <a:endParaRPr b="0" lang="en-US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Phys Rev B 94, 245116 (2016)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4" descr=""/>
          <p:cNvPicPr/>
          <p:nvPr/>
        </p:nvPicPr>
        <p:blipFill>
          <a:blip r:embed="rId1"/>
          <a:stretch/>
        </p:blipFill>
        <p:spPr>
          <a:xfrm>
            <a:off x="1114200" y="2872440"/>
            <a:ext cx="2701080" cy="3008520"/>
          </a:xfrm>
          <a:prstGeom prst="rect">
            <a:avLst/>
          </a:prstGeom>
          <a:ln>
            <a:noFill/>
          </a:ln>
        </p:spPr>
      </p:pic>
      <p:sp>
        <p:nvSpPr>
          <p:cNvPr id="251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Periodically driven chain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253" name="Picture 2" descr=""/>
          <p:cNvPicPr/>
          <p:nvPr/>
        </p:nvPicPr>
        <p:blipFill>
          <a:blip r:embed="rId2"/>
          <a:stretch/>
        </p:blipFill>
        <p:spPr>
          <a:xfrm>
            <a:off x="279000" y="896760"/>
            <a:ext cx="3428280" cy="1929240"/>
          </a:xfrm>
          <a:prstGeom prst="rect">
            <a:avLst/>
          </a:prstGeom>
          <a:ln>
            <a:noFill/>
          </a:ln>
        </p:spPr>
      </p:pic>
      <p:pic>
        <p:nvPicPr>
          <p:cNvPr id="254" name="Picture 6" descr=""/>
          <p:cNvPicPr/>
          <p:nvPr/>
        </p:nvPicPr>
        <p:blipFill>
          <a:blip r:embed="rId3"/>
          <a:stretch/>
        </p:blipFill>
        <p:spPr>
          <a:xfrm>
            <a:off x="3924000" y="1159200"/>
            <a:ext cx="3824280" cy="1036080"/>
          </a:xfrm>
          <a:prstGeom prst="rect">
            <a:avLst/>
          </a:prstGeom>
          <a:ln>
            <a:noFill/>
          </a:ln>
        </p:spPr>
      </p:pic>
      <p:pic>
        <p:nvPicPr>
          <p:cNvPr id="255" name="Picture 7" descr=""/>
          <p:cNvPicPr/>
          <p:nvPr/>
        </p:nvPicPr>
        <p:blipFill>
          <a:blip r:embed="rId4"/>
          <a:stretch/>
        </p:blipFill>
        <p:spPr>
          <a:xfrm>
            <a:off x="5544000" y="2444400"/>
            <a:ext cx="3203640" cy="1443600"/>
          </a:xfrm>
          <a:prstGeom prst="rect">
            <a:avLst/>
          </a:prstGeom>
          <a:ln>
            <a:noFill/>
          </a:ln>
        </p:spPr>
      </p:pic>
      <p:pic>
        <p:nvPicPr>
          <p:cNvPr id="256" name="Picture 9" descr=""/>
          <p:cNvPicPr/>
          <p:nvPr/>
        </p:nvPicPr>
        <p:blipFill>
          <a:blip r:embed="rId5"/>
          <a:stretch/>
        </p:blipFill>
        <p:spPr>
          <a:xfrm>
            <a:off x="5544000" y="4082760"/>
            <a:ext cx="2702880" cy="1066680"/>
          </a:xfrm>
          <a:prstGeom prst="rect">
            <a:avLst/>
          </a:prstGeom>
          <a:ln>
            <a:noFill/>
          </a:ln>
        </p:spPr>
      </p:pic>
      <p:pic>
        <p:nvPicPr>
          <p:cNvPr id="257" name="Picture 10" descr=""/>
          <p:cNvPicPr/>
          <p:nvPr/>
        </p:nvPicPr>
        <p:blipFill>
          <a:blip r:embed="rId6"/>
          <a:stretch/>
        </p:blipFill>
        <p:spPr>
          <a:xfrm>
            <a:off x="5454000" y="5398560"/>
            <a:ext cx="1007640" cy="217080"/>
          </a:xfrm>
          <a:prstGeom prst="rect">
            <a:avLst/>
          </a:prstGeom>
          <a:ln>
            <a:noFill/>
          </a:ln>
        </p:spPr>
      </p:pic>
      <p:sp>
        <p:nvSpPr>
          <p:cNvPr id="258" name="CustomShape 3"/>
          <p:cNvSpPr/>
          <p:nvPr/>
        </p:nvSpPr>
        <p:spPr>
          <a:xfrm rot="16200000">
            <a:off x="-233280" y="3911400"/>
            <a:ext cx="21463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Floquet Sidebands!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59" name="CustomShape 4"/>
          <p:cNvSpPr/>
          <p:nvPr/>
        </p:nvSpPr>
        <p:spPr>
          <a:xfrm>
            <a:off x="2053080" y="5690880"/>
            <a:ext cx="17740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Wang, et al. (2013)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260" name="Picture 8" descr=""/>
          <p:cNvPicPr/>
          <p:nvPr/>
        </p:nvPicPr>
        <p:blipFill>
          <a:blip r:embed="rId7"/>
          <a:srcRect l="31510" t="867" r="34522" b="45517"/>
          <a:stretch/>
        </p:blipFill>
        <p:spPr>
          <a:xfrm>
            <a:off x="7357320" y="44640"/>
            <a:ext cx="1605600" cy="1228680"/>
          </a:xfrm>
          <a:prstGeom prst="rect">
            <a:avLst/>
          </a:prstGeom>
          <a:ln>
            <a:noFill/>
          </a:ln>
        </p:spPr>
      </p:pic>
      <p:sp>
        <p:nvSpPr>
          <p:cNvPr id="261" name="CustomShape 5"/>
          <p:cNvSpPr/>
          <p:nvPr/>
        </p:nvSpPr>
        <p:spPr>
          <a:xfrm>
            <a:off x="5839560" y="474480"/>
            <a:ext cx="1644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arXiv:1801.02866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62" name="Picture 13" descr=""/>
          <p:cNvPicPr/>
          <p:nvPr/>
        </p:nvPicPr>
        <p:blipFill>
          <a:blip r:embed="rId8"/>
          <a:stretch/>
        </p:blipFill>
        <p:spPr>
          <a:xfrm>
            <a:off x="431640" y="2909880"/>
            <a:ext cx="4324680" cy="304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Periodically driven chain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265" name="Picture 2" descr=""/>
          <p:cNvPicPr/>
          <p:nvPr/>
        </p:nvPicPr>
        <p:blipFill>
          <a:blip r:embed="rId1"/>
          <a:stretch/>
        </p:blipFill>
        <p:spPr>
          <a:xfrm>
            <a:off x="279000" y="896760"/>
            <a:ext cx="3428280" cy="1929240"/>
          </a:xfrm>
          <a:prstGeom prst="rect">
            <a:avLst/>
          </a:prstGeom>
          <a:ln>
            <a:noFill/>
          </a:ln>
        </p:spPr>
      </p:pic>
      <p:pic>
        <p:nvPicPr>
          <p:cNvPr id="266" name="Picture 6" descr=""/>
          <p:cNvPicPr/>
          <p:nvPr/>
        </p:nvPicPr>
        <p:blipFill>
          <a:blip r:embed="rId2"/>
          <a:stretch/>
        </p:blipFill>
        <p:spPr>
          <a:xfrm>
            <a:off x="3924000" y="1159200"/>
            <a:ext cx="3824280" cy="1036080"/>
          </a:xfrm>
          <a:prstGeom prst="rect">
            <a:avLst/>
          </a:prstGeom>
          <a:ln>
            <a:noFill/>
          </a:ln>
        </p:spPr>
      </p:pic>
      <p:sp>
        <p:nvSpPr>
          <p:cNvPr id="267" name="CustomShape 3"/>
          <p:cNvSpPr/>
          <p:nvPr/>
        </p:nvSpPr>
        <p:spPr>
          <a:xfrm>
            <a:off x="401760" y="3001320"/>
            <a:ext cx="8453880" cy="4053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4"/>
          <p:cNvSpPr/>
          <p:nvPr/>
        </p:nvSpPr>
        <p:spPr>
          <a:xfrm>
            <a:off x="401760" y="2943720"/>
            <a:ext cx="38062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Why FRG ?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9" name="CustomShape 5"/>
          <p:cNvSpPr/>
          <p:nvPr/>
        </p:nvSpPr>
        <p:spPr>
          <a:xfrm>
            <a:off x="401760" y="3386520"/>
            <a:ext cx="69850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In equilibrium: Luttinger Liquid with interaction dependent power laws: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e.g. transport through impurities or (boundary) density of states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70" name="Picture 3" descr=""/>
          <p:cNvPicPr/>
          <p:nvPr/>
        </p:nvPicPr>
        <p:blipFill>
          <a:blip r:embed="rId3"/>
          <a:srcRect l="0" t="0" r="0" b="51157"/>
          <a:stretch/>
        </p:blipFill>
        <p:spPr>
          <a:xfrm>
            <a:off x="3399840" y="4192200"/>
            <a:ext cx="5563080" cy="1843200"/>
          </a:xfrm>
          <a:prstGeom prst="rect">
            <a:avLst/>
          </a:prstGeom>
          <a:ln>
            <a:noFill/>
          </a:ln>
        </p:spPr>
      </p:pic>
      <p:pic>
        <p:nvPicPr>
          <p:cNvPr id="271" name="Picture 8" descr=""/>
          <p:cNvPicPr/>
          <p:nvPr/>
        </p:nvPicPr>
        <p:blipFill>
          <a:blip r:embed="rId4"/>
          <a:srcRect l="31510" t="867" r="34522" b="45517"/>
          <a:stretch/>
        </p:blipFill>
        <p:spPr>
          <a:xfrm>
            <a:off x="7357320" y="44640"/>
            <a:ext cx="1605600" cy="1228680"/>
          </a:xfrm>
          <a:prstGeom prst="rect">
            <a:avLst/>
          </a:prstGeom>
          <a:ln>
            <a:noFill/>
          </a:ln>
        </p:spPr>
      </p:pic>
      <p:sp>
        <p:nvSpPr>
          <p:cNvPr id="272" name="CustomShape 6"/>
          <p:cNvSpPr/>
          <p:nvPr/>
        </p:nvSpPr>
        <p:spPr>
          <a:xfrm>
            <a:off x="5839560" y="474480"/>
            <a:ext cx="1644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arXiv:1801.02866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73" name="Picture 11" descr=""/>
          <p:cNvPicPr/>
          <p:nvPr/>
        </p:nvPicPr>
        <p:blipFill>
          <a:blip r:embed="rId5"/>
          <a:stretch/>
        </p:blipFill>
        <p:spPr>
          <a:xfrm>
            <a:off x="466560" y="4368240"/>
            <a:ext cx="3053880" cy="656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Order of Vertex Truncation?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276" name="Picture 10" descr=""/>
          <p:cNvPicPr/>
          <p:nvPr/>
        </p:nvPicPr>
        <p:blipFill>
          <a:blip r:embed="rId1"/>
          <a:stretch/>
        </p:blipFill>
        <p:spPr>
          <a:xfrm>
            <a:off x="653400" y="1212480"/>
            <a:ext cx="3519360" cy="2766240"/>
          </a:xfrm>
          <a:prstGeom prst="rect">
            <a:avLst/>
          </a:prstGeom>
          <a:ln w="34920">
            <a:solidFill>
              <a:schemeClr val="bg2">
                <a:lumMod val="40000"/>
                <a:lumOff val="60000"/>
              </a:schemeClr>
            </a:solidFill>
            <a:round/>
          </a:ln>
        </p:spPr>
      </p:pic>
      <p:pic>
        <p:nvPicPr>
          <p:cNvPr id="277" name="Picture 12" descr=""/>
          <p:cNvPicPr/>
          <p:nvPr/>
        </p:nvPicPr>
        <p:blipFill>
          <a:blip r:embed="rId2"/>
          <a:stretch/>
        </p:blipFill>
        <p:spPr>
          <a:xfrm>
            <a:off x="5040000" y="1212480"/>
            <a:ext cx="3519360" cy="2766240"/>
          </a:xfrm>
          <a:prstGeom prst="rect">
            <a:avLst/>
          </a:prstGeom>
          <a:ln w="34920">
            <a:solidFill>
              <a:schemeClr val="bg2">
                <a:lumMod val="40000"/>
                <a:lumOff val="60000"/>
              </a:schemeClr>
            </a:solidFill>
            <a:round/>
          </a:ln>
        </p:spPr>
      </p:pic>
      <p:sp>
        <p:nvSpPr>
          <p:cNvPr id="278" name="CustomShape 3"/>
          <p:cNvSpPr/>
          <p:nvPr/>
        </p:nvSpPr>
        <p:spPr>
          <a:xfrm>
            <a:off x="4212000" y="2194560"/>
            <a:ext cx="380628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vs.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539640" y="4240800"/>
            <a:ext cx="35229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RG enhanced mean field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can resum powerlaws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numerically easy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no inelastic scattering (heating?)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0" name="CustomShape 5"/>
          <p:cNvSpPr/>
          <p:nvPr/>
        </p:nvSpPr>
        <p:spPr>
          <a:xfrm>
            <a:off x="4921920" y="4240800"/>
            <a:ext cx="3923280" cy="179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RG enhanced RPA with inter-channel feedback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numerically cumbersome (2-particle vertex)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incl. inelastic scattering (heating?)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Instabilities signaling phase transitions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1" descr=""/>
          <p:cNvPicPr/>
          <p:nvPr/>
        </p:nvPicPr>
        <p:blipFill>
          <a:blip r:embed="rId1"/>
          <a:stretch/>
        </p:blipFill>
        <p:spPr>
          <a:xfrm>
            <a:off x="4326480" y="1045800"/>
            <a:ext cx="3564000" cy="1176840"/>
          </a:xfrm>
          <a:prstGeom prst="rect">
            <a:avLst/>
          </a:prstGeom>
          <a:ln>
            <a:noFill/>
          </a:ln>
        </p:spPr>
      </p:pic>
      <p:sp>
        <p:nvSpPr>
          <p:cNvPr id="282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Statically Biased Chain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4329720" y="104040"/>
            <a:ext cx="30387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Phys. Rev. Lett. 125, 147601 (2020)</a:t>
            </a:r>
            <a:endParaRPr b="0" lang="en-US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New J. Phys. 22, 083039 (2020)</a:t>
            </a:r>
            <a:endParaRPr b="0" lang="en-US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arXiv:2205.00919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85" name="Picture 3" descr=""/>
          <p:cNvPicPr/>
          <p:nvPr/>
        </p:nvPicPr>
        <p:blipFill>
          <a:blip r:embed="rId2"/>
          <a:stretch/>
        </p:blipFill>
        <p:spPr>
          <a:xfrm>
            <a:off x="395640" y="902160"/>
            <a:ext cx="3708000" cy="2284920"/>
          </a:xfrm>
          <a:prstGeom prst="rect">
            <a:avLst/>
          </a:prstGeom>
          <a:ln>
            <a:noFill/>
          </a:ln>
        </p:spPr>
      </p:pic>
      <p:pic>
        <p:nvPicPr>
          <p:cNvPr id="286" name="Picture 15" descr=""/>
          <p:cNvPicPr/>
          <p:nvPr/>
        </p:nvPicPr>
        <p:blipFill>
          <a:blip r:embed="rId3"/>
          <a:srcRect l="0" t="0" r="70167" b="45517"/>
          <a:stretch/>
        </p:blipFill>
        <p:spPr>
          <a:xfrm>
            <a:off x="7372080" y="29160"/>
            <a:ext cx="1408680" cy="1247760"/>
          </a:xfrm>
          <a:prstGeom prst="rect">
            <a:avLst/>
          </a:prstGeom>
          <a:ln>
            <a:noFill/>
          </a:ln>
        </p:spPr>
      </p:pic>
      <p:pic>
        <p:nvPicPr>
          <p:cNvPr id="287" name="Picture 5" descr=""/>
          <p:cNvPicPr/>
          <p:nvPr/>
        </p:nvPicPr>
        <p:blipFill>
          <a:blip r:embed="rId4"/>
          <a:stretch/>
        </p:blipFill>
        <p:spPr>
          <a:xfrm>
            <a:off x="1644840" y="3344400"/>
            <a:ext cx="5853600" cy="2633760"/>
          </a:xfrm>
          <a:prstGeom prst="rect">
            <a:avLst/>
          </a:prstGeom>
          <a:ln>
            <a:noFill/>
          </a:ln>
        </p:spPr>
      </p:pic>
      <p:pic>
        <p:nvPicPr>
          <p:cNvPr id="288" name="Picture 17" descr=""/>
          <p:cNvPicPr/>
          <p:nvPr/>
        </p:nvPicPr>
        <p:blipFill>
          <a:blip r:embed="rId5"/>
          <a:stretch/>
        </p:blipFill>
        <p:spPr>
          <a:xfrm>
            <a:off x="4572000" y="2392560"/>
            <a:ext cx="3053880" cy="656280"/>
          </a:xfrm>
          <a:prstGeom prst="rect">
            <a:avLst/>
          </a:prstGeom>
          <a:ln>
            <a:noFill/>
          </a:ln>
        </p:spPr>
      </p:pic>
      <p:sp>
        <p:nvSpPr>
          <p:cNvPr id="289" name="CustomShape 4"/>
          <p:cNvSpPr/>
          <p:nvPr/>
        </p:nvSpPr>
        <p:spPr>
          <a:xfrm>
            <a:off x="4900680" y="2987640"/>
            <a:ext cx="14796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Berezinskii-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Kosterlitz-Thouless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Statically Biased Chain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4329720" y="104040"/>
            <a:ext cx="30387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Phys. Rev. Lett. 125, 147601 (2020)</a:t>
            </a:r>
            <a:endParaRPr b="0" lang="en-US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New J. Phys. 22, 083039 (2020)</a:t>
            </a:r>
            <a:endParaRPr b="0" lang="en-US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arXiv:2205.00919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93" name="Picture 15" descr=""/>
          <p:cNvPicPr/>
          <p:nvPr/>
        </p:nvPicPr>
        <p:blipFill>
          <a:blip r:embed="rId1"/>
          <a:srcRect l="0" t="0" r="70167" b="45517"/>
          <a:stretch/>
        </p:blipFill>
        <p:spPr>
          <a:xfrm>
            <a:off x="7372080" y="29160"/>
            <a:ext cx="1408680" cy="1247760"/>
          </a:xfrm>
          <a:prstGeom prst="rect">
            <a:avLst/>
          </a:prstGeom>
          <a:ln>
            <a:noFill/>
          </a:ln>
        </p:spPr>
      </p:pic>
      <p:pic>
        <p:nvPicPr>
          <p:cNvPr id="294" name="Picture 2" descr=""/>
          <p:cNvPicPr/>
          <p:nvPr/>
        </p:nvPicPr>
        <p:blipFill>
          <a:blip r:embed="rId2"/>
          <a:srcRect l="0" t="6544" r="0" b="2044"/>
          <a:stretch/>
        </p:blipFill>
        <p:spPr>
          <a:xfrm>
            <a:off x="918360" y="951480"/>
            <a:ext cx="5256360" cy="2201400"/>
          </a:xfrm>
          <a:prstGeom prst="rect">
            <a:avLst/>
          </a:prstGeom>
          <a:ln>
            <a:noFill/>
          </a:ln>
        </p:spPr>
      </p:pic>
      <p:pic>
        <p:nvPicPr>
          <p:cNvPr id="295" name="Picture 6" descr=""/>
          <p:cNvPicPr/>
          <p:nvPr/>
        </p:nvPicPr>
        <p:blipFill>
          <a:blip r:embed="rId3"/>
          <a:stretch/>
        </p:blipFill>
        <p:spPr>
          <a:xfrm>
            <a:off x="1331640" y="3261960"/>
            <a:ext cx="3960000" cy="2694600"/>
          </a:xfrm>
          <a:prstGeom prst="rect">
            <a:avLst/>
          </a:prstGeom>
          <a:ln>
            <a:noFill/>
          </a:ln>
        </p:spPr>
      </p:pic>
      <p:pic>
        <p:nvPicPr>
          <p:cNvPr id="296" name="Picture 7" descr=""/>
          <p:cNvPicPr/>
          <p:nvPr/>
        </p:nvPicPr>
        <p:blipFill>
          <a:blip r:embed="rId4"/>
          <a:stretch/>
        </p:blipFill>
        <p:spPr>
          <a:xfrm>
            <a:off x="5616000" y="5157360"/>
            <a:ext cx="2268000" cy="543960"/>
          </a:xfrm>
          <a:prstGeom prst="rect">
            <a:avLst/>
          </a:prstGeom>
          <a:ln>
            <a:noFill/>
          </a:ln>
        </p:spPr>
      </p:pic>
      <p:pic>
        <p:nvPicPr>
          <p:cNvPr id="297" name="Picture 8" descr=""/>
          <p:cNvPicPr/>
          <p:nvPr/>
        </p:nvPicPr>
        <p:blipFill>
          <a:blip r:embed="rId5"/>
          <a:srcRect l="83817" t="0" r="0" b="0"/>
          <a:stretch/>
        </p:blipFill>
        <p:spPr>
          <a:xfrm>
            <a:off x="6276960" y="940320"/>
            <a:ext cx="649800" cy="180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Take home messages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1019160" y="2313000"/>
            <a:ext cx="7242480" cy="13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Nonequilibrium quantum many-body physics is a timely subject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FRG is a versatile tool to approach this problem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There is a enormeous potential for developments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9" dur="indefinite" restart="never" nodeType="tmRoot">
          <p:childTnLst>
            <p:seq>
              <p:cTn id="150" dur="indefinite" nodeType="mainSeq">
                <p:childTnLst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302" name="Picture 3" descr=""/>
          <p:cNvPicPr/>
          <p:nvPr/>
        </p:nvPicPr>
        <p:blipFill>
          <a:blip r:embed="rId1"/>
          <a:srcRect l="394" t="9980" r="331" b="52726"/>
          <a:stretch/>
        </p:blipFill>
        <p:spPr>
          <a:xfrm>
            <a:off x="-360" y="3501000"/>
            <a:ext cx="9142560" cy="2556000"/>
          </a:xfrm>
          <a:prstGeom prst="rect">
            <a:avLst/>
          </a:prstGeom>
          <a:ln>
            <a:noFill/>
          </a:ln>
        </p:spPr>
      </p:pic>
      <p:pic>
        <p:nvPicPr>
          <p:cNvPr id="303" name="Picture 4" descr=""/>
          <p:cNvPicPr/>
          <p:nvPr/>
        </p:nvPicPr>
        <p:blipFill>
          <a:blip r:embed="rId2"/>
          <a:stretch/>
        </p:blipFill>
        <p:spPr>
          <a:xfrm>
            <a:off x="6336360" y="293760"/>
            <a:ext cx="2385720" cy="488520"/>
          </a:xfrm>
          <a:prstGeom prst="rect">
            <a:avLst/>
          </a:prstGeom>
          <a:ln>
            <a:noFill/>
          </a:ln>
        </p:spPr>
      </p:pic>
      <p:pic>
        <p:nvPicPr>
          <p:cNvPr id="304" name="Picture 5" descr=""/>
          <p:cNvPicPr/>
          <p:nvPr/>
        </p:nvPicPr>
        <p:blipFill>
          <a:blip r:embed="rId3"/>
          <a:stretch/>
        </p:blipFill>
        <p:spPr>
          <a:xfrm>
            <a:off x="291240" y="152640"/>
            <a:ext cx="1366560" cy="647640"/>
          </a:xfrm>
          <a:prstGeom prst="rect">
            <a:avLst/>
          </a:prstGeom>
          <a:ln>
            <a:noFill/>
          </a:ln>
        </p:spPr>
      </p:pic>
      <p:pic>
        <p:nvPicPr>
          <p:cNvPr id="305" name="Picture 6" descr=""/>
          <p:cNvPicPr/>
          <p:nvPr/>
        </p:nvPicPr>
        <p:blipFill>
          <a:blip r:embed="rId4"/>
          <a:stretch/>
        </p:blipFill>
        <p:spPr>
          <a:xfrm>
            <a:off x="2214720" y="116640"/>
            <a:ext cx="1852920" cy="682200"/>
          </a:xfrm>
          <a:prstGeom prst="rect">
            <a:avLst/>
          </a:prstGeom>
          <a:ln>
            <a:noFill/>
          </a:ln>
        </p:spPr>
      </p:pic>
      <p:pic>
        <p:nvPicPr>
          <p:cNvPr id="306" name="Picture 7" descr=""/>
          <p:cNvPicPr/>
          <p:nvPr/>
        </p:nvPicPr>
        <p:blipFill>
          <a:blip r:embed="rId5"/>
          <a:stretch/>
        </p:blipFill>
        <p:spPr>
          <a:xfrm>
            <a:off x="4428000" y="174960"/>
            <a:ext cx="1564920" cy="63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Motivation: Understanding Nonequilibirum Dynamics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5724000" y="1800"/>
            <a:ext cx="341964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2516400" y="1381680"/>
            <a:ext cx="2103480" cy="2897640"/>
          </a:xfrm>
          <a:prstGeom prst="rect">
            <a:avLst/>
          </a:prstGeom>
          <a:ln>
            <a:noFill/>
          </a:ln>
        </p:spPr>
      </p:pic>
      <p:pic>
        <p:nvPicPr>
          <p:cNvPr id="147" name="Picture 3" descr=""/>
          <p:cNvPicPr/>
          <p:nvPr/>
        </p:nvPicPr>
        <p:blipFill>
          <a:blip r:embed="rId2"/>
          <a:stretch/>
        </p:blipFill>
        <p:spPr>
          <a:xfrm>
            <a:off x="371880" y="1457640"/>
            <a:ext cx="2048040" cy="2591640"/>
          </a:xfrm>
          <a:prstGeom prst="rect">
            <a:avLst/>
          </a:prstGeom>
          <a:ln>
            <a:noFill/>
          </a:ln>
        </p:spPr>
      </p:pic>
      <p:sp>
        <p:nvSpPr>
          <p:cNvPr id="148" name="CustomShape 4"/>
          <p:cNvSpPr/>
          <p:nvPr/>
        </p:nvSpPr>
        <p:spPr>
          <a:xfrm>
            <a:off x="288000" y="90972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Arial"/>
              </a:rPr>
              <a:t>Quantum dots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49" name="CustomShape 5"/>
          <p:cNvSpPr/>
          <p:nvPr/>
        </p:nvSpPr>
        <p:spPr>
          <a:xfrm>
            <a:off x="4998240" y="91152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Arial"/>
              </a:rPr>
              <a:t>Cold gases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0" name="Line 6"/>
          <p:cNvSpPr/>
          <p:nvPr/>
        </p:nvSpPr>
        <p:spPr>
          <a:xfrm flipV="1">
            <a:off x="4860000" y="908640"/>
            <a:ext cx="0" cy="364032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Line 7"/>
          <p:cNvSpPr/>
          <p:nvPr/>
        </p:nvSpPr>
        <p:spPr>
          <a:xfrm>
            <a:off x="179280" y="4581000"/>
            <a:ext cx="867672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8"/>
          <p:cNvSpPr/>
          <p:nvPr/>
        </p:nvSpPr>
        <p:spPr>
          <a:xfrm>
            <a:off x="2977560" y="4149000"/>
            <a:ext cx="17740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Hanson, et al. (2007)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53" name="CustomShape 9"/>
          <p:cNvSpPr/>
          <p:nvPr/>
        </p:nvSpPr>
        <p:spPr>
          <a:xfrm>
            <a:off x="7081560" y="4149000"/>
            <a:ext cx="17740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Kinoshita, et al. (2006)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154" name="Picture 20" descr=""/>
          <p:cNvPicPr/>
          <p:nvPr/>
        </p:nvPicPr>
        <p:blipFill>
          <a:blip r:embed="rId3"/>
          <a:stretch/>
        </p:blipFill>
        <p:spPr>
          <a:xfrm>
            <a:off x="7448040" y="1432440"/>
            <a:ext cx="1342440" cy="2856600"/>
          </a:xfrm>
          <a:prstGeom prst="rect">
            <a:avLst/>
          </a:prstGeom>
          <a:ln>
            <a:noFill/>
          </a:ln>
        </p:spPr>
      </p:pic>
      <p:sp>
        <p:nvSpPr>
          <p:cNvPr id="155" name="CustomShape 10"/>
          <p:cNvSpPr/>
          <p:nvPr/>
        </p:nvSpPr>
        <p:spPr>
          <a:xfrm flipV="1">
            <a:off x="7303680" y="1483200"/>
            <a:ext cx="12240" cy="2695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tailEnd len="med" type="triangle" w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56" name="CustomShape 11"/>
          <p:cNvSpPr/>
          <p:nvPr/>
        </p:nvSpPr>
        <p:spPr>
          <a:xfrm>
            <a:off x="5509440" y="1423080"/>
            <a:ext cx="17740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i="1" lang="de-DE" sz="16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7" name="CustomShape 12"/>
          <p:cNvSpPr/>
          <p:nvPr/>
        </p:nvSpPr>
        <p:spPr>
          <a:xfrm>
            <a:off x="179640" y="4625640"/>
            <a:ext cx="60904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</a:rPr>
              <a:t>Quantum computing: “</a:t>
            </a:r>
            <a:r>
              <a:rPr b="0" i="1" lang="de-DE" sz="1600" spc="-1" strike="noStrike">
                <a:solidFill>
                  <a:srgbClr val="000000"/>
                </a:solidFill>
                <a:latin typeface="Arial"/>
              </a:rPr>
              <a:t>The NISQ era unfolds“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8" name="CustomShape 13"/>
          <p:cNvSpPr/>
          <p:nvPr/>
        </p:nvSpPr>
        <p:spPr>
          <a:xfrm>
            <a:off x="3175920" y="5041080"/>
            <a:ext cx="280188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- John Preskill: arXiv:2106.10522 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59" name="CustomShape 14"/>
          <p:cNvSpPr/>
          <p:nvPr/>
        </p:nvSpPr>
        <p:spPr>
          <a:xfrm>
            <a:off x="201240" y="5243400"/>
            <a:ext cx="60904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i="1" lang="de-DE" sz="1600" spc="-1" strike="noStrike">
                <a:solidFill>
                  <a:srgbClr val="000000"/>
                </a:solidFill>
                <a:latin typeface="Arial"/>
              </a:rPr>
              <a:t>insight must precede application“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0" name="CustomShape 15"/>
          <p:cNvSpPr/>
          <p:nvPr/>
        </p:nvSpPr>
        <p:spPr>
          <a:xfrm>
            <a:off x="3170880" y="5645520"/>
            <a:ext cx="280188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- Max Planck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161" name="Picture 42" descr=""/>
          <p:cNvPicPr/>
          <p:nvPr/>
        </p:nvPicPr>
        <p:blipFill>
          <a:blip r:embed="rId4"/>
          <a:stretch/>
        </p:blipFill>
        <p:spPr>
          <a:xfrm>
            <a:off x="6372360" y="4625640"/>
            <a:ext cx="2460600" cy="1386360"/>
          </a:xfrm>
          <a:prstGeom prst="rect">
            <a:avLst/>
          </a:prstGeom>
          <a:ln>
            <a:noFill/>
          </a:ln>
        </p:spPr>
      </p:pic>
      <p:pic>
        <p:nvPicPr>
          <p:cNvPr id="162" name="Picture 43" descr=""/>
          <p:cNvPicPr/>
          <p:nvPr/>
        </p:nvPicPr>
        <p:blipFill>
          <a:blip r:embed="rId5"/>
          <a:srcRect l="47243" t="0" r="0" b="0"/>
          <a:stretch/>
        </p:blipFill>
        <p:spPr>
          <a:xfrm>
            <a:off x="4980960" y="2188440"/>
            <a:ext cx="2122920" cy="167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Stage: Which kind of models are we interested in?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288000" y="110052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Tight-binding model Hamiltonians: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66" name="Picture 13" descr=""/>
          <p:cNvPicPr/>
          <p:nvPr/>
        </p:nvPicPr>
        <p:blipFill>
          <a:blip r:embed="rId1"/>
          <a:stretch/>
        </p:blipFill>
        <p:spPr>
          <a:xfrm>
            <a:off x="1655640" y="1648800"/>
            <a:ext cx="5373720" cy="3024000"/>
          </a:xfrm>
          <a:prstGeom prst="rect">
            <a:avLst/>
          </a:prstGeom>
          <a:ln>
            <a:noFill/>
          </a:ln>
        </p:spPr>
      </p:pic>
      <p:pic>
        <p:nvPicPr>
          <p:cNvPr id="167" name="Picture 14" descr=""/>
          <p:cNvPicPr/>
          <p:nvPr/>
        </p:nvPicPr>
        <p:blipFill>
          <a:blip r:embed="rId2"/>
          <a:stretch/>
        </p:blipFill>
        <p:spPr>
          <a:xfrm>
            <a:off x="2303640" y="5013000"/>
            <a:ext cx="4300920" cy="710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87280" y="3491280"/>
            <a:ext cx="8567640" cy="4053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2"/>
          <p:cNvSpPr/>
          <p:nvPr/>
        </p:nvSpPr>
        <p:spPr>
          <a:xfrm>
            <a:off x="287280" y="1002240"/>
            <a:ext cx="8567640" cy="4053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0" name="Picture 5" descr=""/>
          <p:cNvPicPr/>
          <p:nvPr/>
        </p:nvPicPr>
        <p:blipFill>
          <a:blip r:embed="rId1"/>
          <a:stretch/>
        </p:blipFill>
        <p:spPr>
          <a:xfrm>
            <a:off x="863640" y="1520280"/>
            <a:ext cx="6940440" cy="1752480"/>
          </a:xfrm>
          <a:prstGeom prst="rect">
            <a:avLst/>
          </a:prstGeom>
          <a:ln>
            <a:noFill/>
          </a:ln>
        </p:spPr>
      </p:pic>
      <p:sp>
        <p:nvSpPr>
          <p:cNvPr id="171" name="TextShape 3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Methodolgy: Nonequilibirum by Green’s Functions and Diagramatics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Shape 4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73" name="CustomShape 5"/>
          <p:cNvSpPr/>
          <p:nvPr/>
        </p:nvSpPr>
        <p:spPr>
          <a:xfrm>
            <a:off x="287280" y="94464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start with equilibrium: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4" name="CustomShape 6"/>
          <p:cNvSpPr/>
          <p:nvPr/>
        </p:nvSpPr>
        <p:spPr>
          <a:xfrm>
            <a:off x="288000" y="3463200"/>
            <a:ext cx="784836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aim at nonequilibrium: mixed propagation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75" name="Picture 8" descr=""/>
          <p:cNvPicPr/>
          <p:nvPr/>
        </p:nvPicPr>
        <p:blipFill>
          <a:blip r:embed="rId2"/>
          <a:stretch/>
        </p:blipFill>
        <p:spPr>
          <a:xfrm>
            <a:off x="287280" y="4261680"/>
            <a:ext cx="8686800" cy="786960"/>
          </a:xfrm>
          <a:prstGeom prst="rect">
            <a:avLst/>
          </a:prstGeom>
          <a:ln>
            <a:noFill/>
          </a:ln>
        </p:spPr>
      </p:pic>
      <p:sp>
        <p:nvSpPr>
          <p:cNvPr id="176" name="CustomShape 7"/>
          <p:cNvSpPr/>
          <p:nvPr/>
        </p:nvSpPr>
        <p:spPr>
          <a:xfrm>
            <a:off x="2087640" y="5235840"/>
            <a:ext cx="6413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cc071e"/>
                </a:solidFill>
                <a:latin typeface="Arial"/>
              </a:rPr>
              <a:t>Keldysh: rewrite as forward propagation on backfolded contour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7" name="CustomShape 8"/>
          <p:cNvSpPr/>
          <p:nvPr/>
        </p:nvSpPr>
        <p:spPr>
          <a:xfrm>
            <a:off x="1511640" y="5385960"/>
            <a:ext cx="539640" cy="215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7b000f"/>
              </a:gs>
              <a:gs pos="100000">
                <a:srgbClr val="d30018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CustomShape 9"/>
          <p:cNvSpPr/>
          <p:nvPr/>
        </p:nvSpPr>
        <p:spPr>
          <a:xfrm rot="3309000">
            <a:off x="4020120" y="3605400"/>
            <a:ext cx="453960" cy="473400"/>
          </a:xfrm>
          <a:prstGeom prst="lightningBol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Methodolgy: Nonequilibirum by Green’s Functions and Diagramatics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1"/>
          <a:stretch/>
        </p:blipFill>
        <p:spPr>
          <a:xfrm>
            <a:off x="1151640" y="3799440"/>
            <a:ext cx="7418880" cy="2152080"/>
          </a:xfrm>
          <a:prstGeom prst="rect">
            <a:avLst/>
          </a:prstGeom>
          <a:ln>
            <a:noFill/>
          </a:ln>
        </p:spPr>
      </p:pic>
      <p:pic>
        <p:nvPicPr>
          <p:cNvPr id="182" name="Picture 11" descr=""/>
          <p:cNvPicPr/>
          <p:nvPr/>
        </p:nvPicPr>
        <p:blipFill>
          <a:blip r:embed="rId2"/>
          <a:srcRect l="144" t="917" r="556" b="0"/>
          <a:stretch/>
        </p:blipFill>
        <p:spPr>
          <a:xfrm>
            <a:off x="1247400" y="980640"/>
            <a:ext cx="6648840" cy="2743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Methodolgy: Functional RG in Keldysh Space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298800" y="1870920"/>
            <a:ext cx="8567640" cy="4053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4"/>
          <p:cNvSpPr/>
          <p:nvPr/>
        </p:nvSpPr>
        <p:spPr>
          <a:xfrm>
            <a:off x="298800" y="181368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two-particle interaction: FRG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87" name="Picture 3" descr=""/>
          <p:cNvPicPr/>
          <p:nvPr/>
        </p:nvPicPr>
        <p:blipFill>
          <a:blip r:embed="rId1"/>
          <a:stretch/>
        </p:blipFill>
        <p:spPr>
          <a:xfrm>
            <a:off x="287640" y="2520000"/>
            <a:ext cx="4942080" cy="3141720"/>
          </a:xfrm>
          <a:prstGeom prst="rect">
            <a:avLst/>
          </a:prstGeom>
          <a:ln>
            <a:noFill/>
          </a:ln>
        </p:spPr>
      </p:pic>
      <p:pic>
        <p:nvPicPr>
          <p:cNvPr id="188" name="Picture 7" descr=""/>
          <p:cNvPicPr/>
          <p:nvPr/>
        </p:nvPicPr>
        <p:blipFill>
          <a:blip r:embed="rId2"/>
          <a:stretch/>
        </p:blipFill>
        <p:spPr>
          <a:xfrm>
            <a:off x="2432160" y="978840"/>
            <a:ext cx="4300920" cy="710640"/>
          </a:xfrm>
          <a:prstGeom prst="rect">
            <a:avLst/>
          </a:prstGeom>
          <a:ln>
            <a:noFill/>
          </a:ln>
        </p:spPr>
      </p:pic>
      <p:sp>
        <p:nvSpPr>
          <p:cNvPr id="189" name="CustomShape 5"/>
          <p:cNvSpPr/>
          <p:nvPr/>
        </p:nvSpPr>
        <p:spPr>
          <a:xfrm>
            <a:off x="4720680" y="889920"/>
            <a:ext cx="2082960" cy="812520"/>
          </a:xfrm>
          <a:prstGeom prst="roundRect">
            <a:avLst>
              <a:gd name="adj" fmla="val 16667"/>
            </a:avLst>
          </a:prstGeom>
          <a:noFill/>
          <a:ln w="22320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0" name="Picture 10" descr=""/>
          <p:cNvPicPr/>
          <p:nvPr/>
        </p:nvPicPr>
        <p:blipFill>
          <a:blip r:embed="rId3"/>
          <a:stretch/>
        </p:blipFill>
        <p:spPr>
          <a:xfrm>
            <a:off x="5400360" y="2520000"/>
            <a:ext cx="3519360" cy="2766240"/>
          </a:xfrm>
          <a:prstGeom prst="rect">
            <a:avLst/>
          </a:prstGeom>
          <a:ln w="34920">
            <a:solidFill>
              <a:schemeClr val="bg2">
                <a:lumMod val="40000"/>
                <a:lumOff val="60000"/>
              </a:schemeClr>
            </a:solidFill>
            <a:round/>
          </a:ln>
        </p:spPr>
      </p:pic>
      <p:pic>
        <p:nvPicPr>
          <p:cNvPr id="191" name="Picture 12" descr=""/>
          <p:cNvPicPr/>
          <p:nvPr/>
        </p:nvPicPr>
        <p:blipFill>
          <a:blip r:embed="rId4"/>
          <a:stretch/>
        </p:blipFill>
        <p:spPr>
          <a:xfrm>
            <a:off x="5395680" y="2520000"/>
            <a:ext cx="3519360" cy="2766240"/>
          </a:xfrm>
          <a:prstGeom prst="rect">
            <a:avLst/>
          </a:prstGeom>
          <a:ln w="34920">
            <a:solidFill>
              <a:schemeClr val="bg2">
                <a:lumMod val="40000"/>
                <a:lumOff val="60000"/>
              </a:schemeClr>
            </a:solidFill>
            <a:round/>
          </a:ln>
        </p:spPr>
      </p:pic>
      <p:pic>
        <p:nvPicPr>
          <p:cNvPr id="192" name="Picture 8" descr=""/>
          <p:cNvPicPr/>
          <p:nvPr/>
        </p:nvPicPr>
        <p:blipFill>
          <a:blip r:embed="rId5"/>
          <a:stretch/>
        </p:blipFill>
        <p:spPr>
          <a:xfrm>
            <a:off x="5390640" y="2520000"/>
            <a:ext cx="3519360" cy="2766240"/>
          </a:xfrm>
          <a:prstGeom prst="rect">
            <a:avLst/>
          </a:prstGeom>
          <a:ln w="34920">
            <a:solidFill>
              <a:schemeClr val="bg2">
                <a:lumMod val="40000"/>
                <a:lumOff val="60000"/>
              </a:schemeClr>
            </a:solidFill>
            <a:round/>
          </a:ln>
        </p:spPr>
      </p:pic>
      <p:sp>
        <p:nvSpPr>
          <p:cNvPr id="193" name="CustomShape 6"/>
          <p:cNvSpPr/>
          <p:nvPr/>
        </p:nvSpPr>
        <p:spPr>
          <a:xfrm>
            <a:off x="215640" y="3321000"/>
            <a:ext cx="5076360" cy="245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Methodolgy: Functional RG a Flexible Approach to Nonequilibrium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196" name="Picture 2" descr=""/>
          <p:cNvPicPr/>
          <p:nvPr/>
        </p:nvPicPr>
        <p:blipFill>
          <a:blip r:embed="rId1"/>
          <a:stretch/>
        </p:blipFill>
        <p:spPr>
          <a:xfrm>
            <a:off x="282600" y="1268640"/>
            <a:ext cx="8584920" cy="4163040"/>
          </a:xfrm>
          <a:prstGeom prst="rect">
            <a:avLst/>
          </a:prstGeom>
          <a:ln>
            <a:noFill/>
          </a:ln>
        </p:spPr>
      </p:pic>
      <p:sp>
        <p:nvSpPr>
          <p:cNvPr id="197" name="CustomShape 3"/>
          <p:cNvSpPr/>
          <p:nvPr/>
        </p:nvSpPr>
        <p:spPr>
          <a:xfrm>
            <a:off x="305280" y="3645000"/>
            <a:ext cx="8562240" cy="1786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4"/>
          <p:cNvSpPr/>
          <p:nvPr/>
        </p:nvSpPr>
        <p:spPr>
          <a:xfrm>
            <a:off x="2843640" y="3645000"/>
            <a:ext cx="6023880" cy="20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5"/>
          <p:cNvSpPr/>
          <p:nvPr/>
        </p:nvSpPr>
        <p:spPr>
          <a:xfrm>
            <a:off x="6012000" y="3641760"/>
            <a:ext cx="2878200" cy="2163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Benchmark: Interacting Resonant Level Model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202" name="Picture 3" descr=""/>
          <p:cNvPicPr/>
          <p:nvPr/>
        </p:nvPicPr>
        <p:blipFill>
          <a:blip r:embed="rId1"/>
          <a:srcRect l="31127" t="0" r="32179" b="0"/>
          <a:stretch/>
        </p:blipFill>
        <p:spPr>
          <a:xfrm>
            <a:off x="3744000" y="937440"/>
            <a:ext cx="1908000" cy="1145520"/>
          </a:xfrm>
          <a:prstGeom prst="rect">
            <a:avLst/>
          </a:prstGeom>
          <a:ln>
            <a:noFill/>
          </a:ln>
        </p:spPr>
      </p:pic>
      <p:sp>
        <p:nvSpPr>
          <p:cNvPr id="203" name="CustomShape 3"/>
          <p:cNvSpPr/>
          <p:nvPr/>
        </p:nvSpPr>
        <p:spPr>
          <a:xfrm>
            <a:off x="298800" y="2555280"/>
            <a:ext cx="8567640" cy="4053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4"/>
          <p:cNvSpPr/>
          <p:nvPr/>
        </p:nvSpPr>
        <p:spPr>
          <a:xfrm>
            <a:off x="298800" y="249768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Why FRG?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05" name="Picture 10" descr=""/>
          <p:cNvPicPr/>
          <p:nvPr/>
        </p:nvPicPr>
        <p:blipFill>
          <a:blip r:embed="rId2"/>
          <a:stretch/>
        </p:blipFill>
        <p:spPr>
          <a:xfrm>
            <a:off x="5300640" y="3146760"/>
            <a:ext cx="3519360" cy="2766240"/>
          </a:xfrm>
          <a:prstGeom prst="rect">
            <a:avLst/>
          </a:prstGeom>
          <a:ln w="34920">
            <a:solidFill>
              <a:schemeClr val="bg2">
                <a:lumMod val="40000"/>
                <a:lumOff val="60000"/>
              </a:schemeClr>
            </a:solidFill>
            <a:round/>
          </a:ln>
        </p:spPr>
      </p:pic>
      <p:pic>
        <p:nvPicPr>
          <p:cNvPr id="206" name="Picture 5" descr=""/>
          <p:cNvPicPr/>
          <p:nvPr/>
        </p:nvPicPr>
        <p:blipFill>
          <a:blip r:embed="rId3"/>
          <a:stretch/>
        </p:blipFill>
        <p:spPr>
          <a:xfrm>
            <a:off x="2525760" y="2165400"/>
            <a:ext cx="4464000" cy="259200"/>
          </a:xfrm>
          <a:prstGeom prst="rect">
            <a:avLst/>
          </a:prstGeom>
          <a:ln>
            <a:noFill/>
          </a:ln>
        </p:spPr>
      </p:pic>
      <p:pic>
        <p:nvPicPr>
          <p:cNvPr id="207" name="Picture 6" descr=""/>
          <p:cNvPicPr/>
          <p:nvPr/>
        </p:nvPicPr>
        <p:blipFill>
          <a:blip r:embed="rId4"/>
          <a:srcRect l="0" t="60008" r="0" b="0"/>
          <a:stretch/>
        </p:blipFill>
        <p:spPr>
          <a:xfrm>
            <a:off x="303840" y="3998520"/>
            <a:ext cx="4781520" cy="372960"/>
          </a:xfrm>
          <a:prstGeom prst="rect">
            <a:avLst/>
          </a:prstGeom>
          <a:ln>
            <a:noFill/>
          </a:ln>
        </p:spPr>
      </p:pic>
      <p:pic>
        <p:nvPicPr>
          <p:cNvPr id="208" name="Picture 7" descr=""/>
          <p:cNvPicPr/>
          <p:nvPr/>
        </p:nvPicPr>
        <p:blipFill>
          <a:blip r:embed="rId5"/>
          <a:srcRect l="51197" t="-2738" r="0" b="37177"/>
          <a:stretch/>
        </p:blipFill>
        <p:spPr>
          <a:xfrm>
            <a:off x="1528200" y="3476880"/>
            <a:ext cx="2333160" cy="611640"/>
          </a:xfrm>
          <a:prstGeom prst="rect">
            <a:avLst/>
          </a:prstGeom>
          <a:ln>
            <a:noFill/>
          </a:ln>
        </p:spPr>
      </p:pic>
      <p:sp>
        <p:nvSpPr>
          <p:cNvPr id="209" name="CustomShape 5"/>
          <p:cNvSpPr/>
          <p:nvPr/>
        </p:nvSpPr>
        <p:spPr>
          <a:xfrm>
            <a:off x="287280" y="299016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Arial"/>
              </a:rPr>
              <a:t>Perturbation Theory: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10" name="CustomShape 6"/>
          <p:cNvSpPr/>
          <p:nvPr/>
        </p:nvSpPr>
        <p:spPr>
          <a:xfrm>
            <a:off x="283320" y="4583160"/>
            <a:ext cx="3857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Arial"/>
              </a:rPr>
              <a:t>Functional RG: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11" name="Picture 11" descr=""/>
          <p:cNvPicPr/>
          <p:nvPr/>
        </p:nvPicPr>
        <p:blipFill>
          <a:blip r:embed="rId6"/>
          <a:stretch/>
        </p:blipFill>
        <p:spPr>
          <a:xfrm>
            <a:off x="1396080" y="5043240"/>
            <a:ext cx="2597040" cy="653760"/>
          </a:xfrm>
          <a:prstGeom prst="rect">
            <a:avLst/>
          </a:prstGeom>
          <a:ln>
            <a:noFill/>
          </a:ln>
        </p:spPr>
      </p:pic>
      <p:sp>
        <p:nvSpPr>
          <p:cNvPr id="212" name="CustomShape 7"/>
          <p:cNvSpPr/>
          <p:nvPr/>
        </p:nvSpPr>
        <p:spPr>
          <a:xfrm>
            <a:off x="1528200" y="5741280"/>
            <a:ext cx="355248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Schlottmann ´80-´82, Borda´07,Karrasch ´10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13" name="CustomShape 8"/>
          <p:cNvSpPr/>
          <p:nvPr/>
        </p:nvSpPr>
        <p:spPr>
          <a:xfrm>
            <a:off x="3752280" y="1348560"/>
            <a:ext cx="611640" cy="5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4" name="Picture 14" descr=""/>
          <p:cNvPicPr/>
          <p:nvPr/>
        </p:nvPicPr>
        <p:blipFill>
          <a:blip r:embed="rId7"/>
          <a:srcRect l="0" t="22557" r="73401" b="0"/>
          <a:stretch/>
        </p:blipFill>
        <p:spPr>
          <a:xfrm>
            <a:off x="2638800" y="1158840"/>
            <a:ext cx="1382760" cy="887040"/>
          </a:xfrm>
          <a:prstGeom prst="rect">
            <a:avLst/>
          </a:prstGeom>
          <a:ln>
            <a:noFill/>
          </a:ln>
        </p:spPr>
      </p:pic>
      <p:sp>
        <p:nvSpPr>
          <p:cNvPr id="215" name="CustomShape 9"/>
          <p:cNvSpPr/>
          <p:nvPr/>
        </p:nvSpPr>
        <p:spPr>
          <a:xfrm>
            <a:off x="5130720" y="1348560"/>
            <a:ext cx="611640" cy="57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6" name="Picture 15" descr=""/>
          <p:cNvPicPr/>
          <p:nvPr/>
        </p:nvPicPr>
        <p:blipFill>
          <a:blip r:embed="rId8"/>
          <a:srcRect l="73394" t="12850" r="332" b="3362"/>
          <a:stretch/>
        </p:blipFill>
        <p:spPr>
          <a:xfrm>
            <a:off x="5400000" y="1049760"/>
            <a:ext cx="1365840" cy="960120"/>
          </a:xfrm>
          <a:prstGeom prst="rect">
            <a:avLst/>
          </a:prstGeom>
          <a:ln>
            <a:noFill/>
          </a:ln>
        </p:spPr>
      </p:pic>
      <p:sp>
        <p:nvSpPr>
          <p:cNvPr id="217" name="CustomShape 10"/>
          <p:cNvSpPr/>
          <p:nvPr/>
        </p:nvSpPr>
        <p:spPr>
          <a:xfrm rot="20095800">
            <a:off x="5544000" y="1150200"/>
            <a:ext cx="137520" cy="143640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CustomShape 11"/>
          <p:cNvSpPr/>
          <p:nvPr/>
        </p:nvSpPr>
        <p:spPr>
          <a:xfrm rot="17053800">
            <a:off x="3657240" y="1069200"/>
            <a:ext cx="189000" cy="288000"/>
          </a:xfrm>
          <a:prstGeom prst="trapezoid">
            <a:avLst>
              <a:gd name="adj" fmla="val 439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 descr=""/>
          <p:cNvPicPr/>
          <p:nvPr/>
        </p:nvPicPr>
        <p:blipFill>
          <a:blip r:embed="rId1"/>
          <a:stretch/>
        </p:blipFill>
        <p:spPr>
          <a:xfrm>
            <a:off x="467640" y="1304640"/>
            <a:ext cx="7149960" cy="634680"/>
          </a:xfrm>
          <a:prstGeom prst="rect">
            <a:avLst/>
          </a:prstGeom>
          <a:ln>
            <a:noFill/>
          </a:ln>
        </p:spPr>
      </p:pic>
      <p:pic>
        <p:nvPicPr>
          <p:cNvPr id="220" name="Picture 15" descr=""/>
          <p:cNvPicPr/>
          <p:nvPr/>
        </p:nvPicPr>
        <p:blipFill>
          <a:blip r:embed="rId2"/>
          <a:srcRect l="-5" t="17465" r="96363" b="67637"/>
          <a:stretch/>
        </p:blipFill>
        <p:spPr>
          <a:xfrm>
            <a:off x="249480" y="1376640"/>
            <a:ext cx="177840" cy="551160"/>
          </a:xfrm>
          <a:prstGeom prst="rect">
            <a:avLst/>
          </a:prstGeom>
          <a:ln>
            <a:noFill/>
          </a:ln>
        </p:spPr>
      </p:pic>
      <p:pic>
        <p:nvPicPr>
          <p:cNvPr id="221" name="Picture 14" descr=""/>
          <p:cNvPicPr/>
          <p:nvPr/>
        </p:nvPicPr>
        <p:blipFill>
          <a:blip r:embed="rId3"/>
          <a:srcRect l="-55" t="865" r="55" b="184"/>
          <a:stretch/>
        </p:blipFill>
        <p:spPr>
          <a:xfrm>
            <a:off x="2131200" y="1864800"/>
            <a:ext cx="6220800" cy="4113720"/>
          </a:xfrm>
          <a:prstGeom prst="rect">
            <a:avLst/>
          </a:prstGeom>
          <a:ln>
            <a:noFill/>
          </a:ln>
        </p:spPr>
      </p:pic>
      <p:pic>
        <p:nvPicPr>
          <p:cNvPr id="222" name="Picture 16" descr=""/>
          <p:cNvPicPr/>
          <p:nvPr/>
        </p:nvPicPr>
        <p:blipFill>
          <a:blip r:embed="rId4"/>
          <a:srcRect l="0" t="586" r="0" b="0"/>
          <a:stretch/>
        </p:blipFill>
        <p:spPr>
          <a:xfrm>
            <a:off x="2146320" y="1855800"/>
            <a:ext cx="6205680" cy="4129200"/>
          </a:xfrm>
          <a:prstGeom prst="rect">
            <a:avLst/>
          </a:prstGeom>
          <a:ln>
            <a:noFill/>
          </a:ln>
        </p:spPr>
      </p:pic>
      <p:sp>
        <p:nvSpPr>
          <p:cNvPr id="223" name="TextShape 1"/>
          <p:cNvSpPr txBox="1"/>
          <p:nvPr/>
        </p:nvSpPr>
        <p:spPr>
          <a:xfrm>
            <a:off x="288000" y="201600"/>
            <a:ext cx="8567640" cy="54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</a:pPr>
            <a:r>
              <a:rPr b="0" lang="en-US" sz="2000" spc="-1" strike="noStrike">
                <a:solidFill>
                  <a:srgbClr val="00549f"/>
                </a:solidFill>
                <a:latin typeface="Arial"/>
              </a:rPr>
              <a:t>Benchmark: Interacting Resonant Level Model Dynamics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287280" y="6227640"/>
            <a:ext cx="731520" cy="396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225" name="Picture 20" descr=""/>
          <p:cNvPicPr/>
          <p:nvPr/>
        </p:nvPicPr>
        <p:blipFill>
          <a:blip r:embed="rId5"/>
          <a:srcRect l="66734" t="0" r="0" b="45517"/>
          <a:stretch/>
        </p:blipFill>
        <p:spPr>
          <a:xfrm>
            <a:off x="7342200" y="70920"/>
            <a:ext cx="1553400" cy="1233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1" dur="indefinite" restart="never" nodeType="tmRoot">
          <p:childTnLst>
            <p:seq>
              <p:cTn id="102" dur="indefinite" nodeType="mainSeq">
                <p:childTnLst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49f"/>
      </a:dk2>
      <a:lt2>
        <a:srgbClr val="8ebae5"/>
      </a:lt2>
      <a:accent1>
        <a:srgbClr val="006165"/>
      </a:accent1>
      <a:accent2>
        <a:srgbClr val="0098a1"/>
      </a:accent2>
      <a:accent3>
        <a:srgbClr val="57ab27"/>
      </a:accent3>
      <a:accent4>
        <a:srgbClr val="bdcd00"/>
      </a:accent4>
      <a:accent5>
        <a:srgbClr val="f6a800"/>
      </a:accent5>
      <a:accent6>
        <a:srgbClr val="cc071e"/>
      </a:accent6>
      <a:hlink>
        <a:srgbClr val="612158"/>
      </a:hlink>
      <a:folHlink>
        <a:srgbClr val="7a6f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49f"/>
      </a:dk2>
      <a:lt2>
        <a:srgbClr val="8ebae5"/>
      </a:lt2>
      <a:accent1>
        <a:srgbClr val="006165"/>
      </a:accent1>
      <a:accent2>
        <a:srgbClr val="0098a1"/>
      </a:accent2>
      <a:accent3>
        <a:srgbClr val="57ab27"/>
      </a:accent3>
      <a:accent4>
        <a:srgbClr val="bdcd00"/>
      </a:accent4>
      <a:accent5>
        <a:srgbClr val="f6a800"/>
      </a:accent5>
      <a:accent6>
        <a:srgbClr val="cc071e"/>
      </a:accent6>
      <a:hlink>
        <a:srgbClr val="612158"/>
      </a:hlink>
      <a:folHlink>
        <a:srgbClr val="7a6f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49f"/>
      </a:dk2>
      <a:lt2>
        <a:srgbClr val="8ebae5"/>
      </a:lt2>
      <a:accent1>
        <a:srgbClr val="006165"/>
      </a:accent1>
      <a:accent2>
        <a:srgbClr val="0098a1"/>
      </a:accent2>
      <a:accent3>
        <a:srgbClr val="57ab27"/>
      </a:accent3>
      <a:accent4>
        <a:srgbClr val="bdcd00"/>
      </a:accent4>
      <a:accent5>
        <a:srgbClr val="f6a800"/>
      </a:accent5>
      <a:accent6>
        <a:srgbClr val="cc071e"/>
      </a:accent6>
      <a:hlink>
        <a:srgbClr val="612158"/>
      </a:hlink>
      <a:folHlink>
        <a:srgbClr val="7a6f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LibreOffice/6.4.7.2$Linux_X86_64 LibreOffice_project/40$Build-2</Application>
  <Words>389</Words>
  <Paragraphs>76</Paragraphs>
  <Company>ZHV RWTH Aachen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2014-11-03T13:13:15Z</dcterms:created>
  <dc:creator>Giesen, Marie</dc:creator>
  <dc:description/>
  <dc:language>en-US</dc:language>
  <cp:lastModifiedBy>nailain nailain</cp:lastModifiedBy>
  <dcterms:modified xsi:type="dcterms:W3CDTF">2022-07-27T19:31:29Z</dcterms:modified>
  <cp:revision>572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ZHV RWTH Aachen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18</vt:i4>
  </property>
</Properties>
</file>